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7"/>
  </p:notesMasterIdLst>
  <p:sldIdLst>
    <p:sldId id="256" r:id="rId2"/>
    <p:sldId id="263" r:id="rId3"/>
    <p:sldId id="257" r:id="rId4"/>
    <p:sldId id="260" r:id="rId5"/>
    <p:sldId id="261" r:id="rId6"/>
    <p:sldId id="265" r:id="rId7"/>
    <p:sldId id="267" r:id="rId8"/>
    <p:sldId id="283" r:id="rId9"/>
    <p:sldId id="268" r:id="rId10"/>
    <p:sldId id="269" r:id="rId11"/>
    <p:sldId id="278" r:id="rId12"/>
    <p:sldId id="279" r:id="rId13"/>
    <p:sldId id="280" r:id="rId14"/>
    <p:sldId id="270" r:id="rId15"/>
    <p:sldId id="271" r:id="rId16"/>
    <p:sldId id="272" r:id="rId17"/>
    <p:sldId id="275" r:id="rId18"/>
    <p:sldId id="274" r:id="rId19"/>
    <p:sldId id="273" r:id="rId20"/>
    <p:sldId id="276" r:id="rId21"/>
    <p:sldId id="284" r:id="rId22"/>
    <p:sldId id="277" r:id="rId23"/>
    <p:sldId id="281" r:id="rId24"/>
    <p:sldId id="282" r:id="rId25"/>
    <p:sldId id="262" r:id="rId26"/>
  </p:sldIdLst>
  <p:sldSz cx="9144000" cy="5143500" type="screen16x9"/>
  <p:notesSz cx="6858000" cy="9144000"/>
  <p:embeddedFontLst>
    <p:embeddedFont>
      <p:font typeface="Inter Medium" panose="020B0604020202020204" charset="0"/>
      <p:regular r:id="rId28"/>
      <p:bold r:id="rId29"/>
    </p:embeddedFont>
    <p:embeddedFont>
      <p:font typeface="Lato Light" panose="020F0502020204030203" pitchFamily="34" charset="0"/>
      <p:regular r:id="rId30"/>
      <p:bold r:id="rId31"/>
      <p:italic r:id="rId32"/>
      <p:boldItalic r:id="rId33"/>
    </p:embeddedFont>
    <p:embeddedFont>
      <p:font typeface="Montserrat" panose="00000500000000000000" pitchFamily="2" charset="0"/>
      <p:regular r:id="rId34"/>
      <p:bold r:id="rId35"/>
      <p:italic r:id="rId36"/>
      <p:boldItalic r:id="rId37"/>
    </p:embeddedFont>
    <p:embeddedFont>
      <p:font typeface="Open Sans Medium" panose="020B0604020202020204" charset="0"/>
      <p:regular r:id="rId38"/>
      <p:bold r:id="rId39"/>
      <p:italic r:id="rId40"/>
      <p:boldItalic r:id="rId41"/>
    </p:embeddedFont>
    <p:embeddedFont>
      <p:font typeface="Poppins" panose="00000500000000000000" pitchFamily="2" charset="0"/>
      <p:regular r:id="rId42"/>
      <p:bold r:id="rId43"/>
      <p:italic r:id="rId44"/>
      <p:boldItalic r:id="rId45"/>
    </p:embeddedFont>
    <p:embeddedFont>
      <p:font typeface="Space Grotesk" panose="020B0604020202020204" charset="0"/>
      <p:regular r:id="rId46"/>
      <p:bold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703"/>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SLIDES_API79640915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SLIDES_API79640915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2987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6172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0650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87312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76824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44547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0252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3004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32203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749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904309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15303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30005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9529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848827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51663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SLIDES_API64533247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SLIDES_API64533247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SLIDES_API64533247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SLIDES_API64533247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bb4c0409c7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bb4c0409c7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SLIDES_API64533247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SLIDES_API64533247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04204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1505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4051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bb4c0409c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bb4c0409c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0580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A_Introduction_Slide_1">
  <p:cSld name="TITLE_2">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732150" y="1432763"/>
            <a:ext cx="7679700" cy="726900"/>
          </a:xfrm>
          <a:prstGeom prst="rect">
            <a:avLst/>
          </a:prstGeom>
        </p:spPr>
        <p:txBody>
          <a:bodyPr spcFirstLastPara="1" wrap="square" lIns="91425" tIns="91425" rIns="91425" bIns="91425" anchor="ctr" anchorCtr="0">
            <a:spAutoFit/>
          </a:bodyPr>
          <a:lstStyle>
            <a:lvl1pPr lvl="0" algn="ctr">
              <a:spcBef>
                <a:spcPts val="0"/>
              </a:spcBef>
              <a:spcAft>
                <a:spcPts val="0"/>
              </a:spcAft>
              <a:buSzPts val="26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56" name="Google Shape;5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7" name="Google Shape;57;p14"/>
          <p:cNvSpPr txBox="1">
            <a:spLocks noGrp="1"/>
          </p:cNvSpPr>
          <p:nvPr>
            <p:ph type="body" idx="1"/>
          </p:nvPr>
        </p:nvSpPr>
        <p:spPr>
          <a:xfrm>
            <a:off x="732150" y="2229500"/>
            <a:ext cx="7679700" cy="19596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sz="1300"/>
            </a:lvl1pPr>
            <a:lvl2pPr marL="914400" lvl="1" indent="-304800" algn="ctr">
              <a:spcBef>
                <a:spcPts val="0"/>
              </a:spcBef>
              <a:spcAft>
                <a:spcPts val="0"/>
              </a:spcAft>
              <a:buSzPts val="1200"/>
              <a:buChar char="○"/>
              <a:defRPr sz="1200"/>
            </a:lvl2pPr>
            <a:lvl3pPr marL="1371600" lvl="2" indent="-304800" algn="ctr">
              <a:spcBef>
                <a:spcPts val="0"/>
              </a:spcBef>
              <a:spcAft>
                <a:spcPts val="0"/>
              </a:spcAft>
              <a:buSzPts val="1200"/>
              <a:buChar char="■"/>
              <a:defRPr sz="1200"/>
            </a:lvl3pPr>
            <a:lvl4pPr marL="1828800" lvl="3" indent="-304800" algn="ctr">
              <a:spcBef>
                <a:spcPts val="0"/>
              </a:spcBef>
              <a:spcAft>
                <a:spcPts val="0"/>
              </a:spcAft>
              <a:buSzPts val="1200"/>
              <a:buChar char="●"/>
              <a:defRPr sz="1200"/>
            </a:lvl4pPr>
            <a:lvl5pPr marL="2286000" lvl="4" indent="-304800" algn="ctr">
              <a:spcBef>
                <a:spcPts val="0"/>
              </a:spcBef>
              <a:spcAft>
                <a:spcPts val="0"/>
              </a:spcAft>
              <a:buSzPts val="1200"/>
              <a:buChar char="○"/>
              <a:defRPr sz="1200"/>
            </a:lvl5pPr>
            <a:lvl6pPr marL="2743200" lvl="5" indent="-304800" algn="ctr">
              <a:spcBef>
                <a:spcPts val="0"/>
              </a:spcBef>
              <a:spcAft>
                <a:spcPts val="0"/>
              </a:spcAft>
              <a:buSzPts val="1200"/>
              <a:buChar char="■"/>
              <a:defRPr sz="1200"/>
            </a:lvl6pPr>
            <a:lvl7pPr marL="3200400" lvl="6" indent="-304800" algn="ctr">
              <a:spcBef>
                <a:spcPts val="0"/>
              </a:spcBef>
              <a:spcAft>
                <a:spcPts val="0"/>
              </a:spcAft>
              <a:buSzPts val="1200"/>
              <a:buChar char="●"/>
              <a:defRPr sz="1200"/>
            </a:lvl7pPr>
            <a:lvl8pPr marL="3657600" lvl="7" indent="-304800" algn="ctr">
              <a:spcBef>
                <a:spcPts val="0"/>
              </a:spcBef>
              <a:spcAft>
                <a:spcPts val="0"/>
              </a:spcAft>
              <a:buSzPts val="1200"/>
              <a:buChar char="○"/>
              <a:defRPr sz="1200"/>
            </a:lvl8pPr>
            <a:lvl9pPr marL="4114800" lvl="8" indent="-304800" algn="ctr">
              <a:spcBef>
                <a:spcPts val="0"/>
              </a:spcBef>
              <a:spcAft>
                <a:spcPts val="0"/>
              </a:spcAft>
              <a:buSzPts val="1200"/>
              <a:buChar char="■"/>
              <a:defRPr sz="1200"/>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p:cSld name="CUSTOM">
    <p:spTree>
      <p:nvGrpSpPr>
        <p:cNvPr id="1" name="Shape 10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oints 3_1">
  <p:cSld name="Default Slide_1">
    <p:spTree>
      <p:nvGrpSpPr>
        <p:cNvPr id="1" name="Shape 108"/>
        <p:cNvGrpSpPr/>
        <p:nvPr/>
      </p:nvGrpSpPr>
      <p:grpSpPr>
        <a:xfrm>
          <a:off x="0" y="0"/>
          <a:ext cx="0" cy="0"/>
          <a:chOff x="0" y="0"/>
          <a:chExt cx="0" cy="0"/>
        </a:xfrm>
      </p:grpSpPr>
      <p:sp>
        <p:nvSpPr>
          <p:cNvPr id="109" name="Google Shape;109;p24"/>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24"/>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11" name="Google Shape;111;p24"/>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2" name="Google Shape;112;p24"/>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24"/>
          <p:cNvSpPr/>
          <p:nvPr/>
        </p:nvSpPr>
        <p:spPr>
          <a:xfrm>
            <a:off x="4097288" y="1312051"/>
            <a:ext cx="2066887" cy="2072038"/>
          </a:xfrm>
          <a:custGeom>
            <a:avLst/>
            <a:gdLst/>
            <a:ahLst/>
            <a:cxnLst/>
            <a:rect l="l" t="t" r="r" b="b"/>
            <a:pathLst>
              <a:path w="958" h="1016" extrusionOk="0">
                <a:moveTo>
                  <a:pt x="453" y="0"/>
                </a:moveTo>
                <a:cubicBezTo>
                  <a:pt x="367" y="0"/>
                  <a:pt x="286" y="22"/>
                  <a:pt x="215" y="59"/>
                </a:cubicBezTo>
                <a:cubicBezTo>
                  <a:pt x="247" y="76"/>
                  <a:pt x="276" y="96"/>
                  <a:pt x="304" y="119"/>
                </a:cubicBezTo>
                <a:cubicBezTo>
                  <a:pt x="416" y="212"/>
                  <a:pt x="497" y="358"/>
                  <a:pt x="486" y="514"/>
                </a:cubicBezTo>
                <a:cubicBezTo>
                  <a:pt x="480" y="602"/>
                  <a:pt x="481" y="677"/>
                  <a:pt x="410" y="778"/>
                </a:cubicBezTo>
                <a:cubicBezTo>
                  <a:pt x="154" y="1002"/>
                  <a:pt x="0" y="732"/>
                  <a:pt x="0" y="732"/>
                </a:cubicBezTo>
                <a:cubicBezTo>
                  <a:pt x="27" y="877"/>
                  <a:pt x="209" y="960"/>
                  <a:pt x="209" y="960"/>
                </a:cubicBezTo>
                <a:cubicBezTo>
                  <a:pt x="278" y="996"/>
                  <a:pt x="370" y="1016"/>
                  <a:pt x="454" y="1016"/>
                </a:cubicBezTo>
                <a:cubicBezTo>
                  <a:pt x="553" y="1016"/>
                  <a:pt x="644" y="982"/>
                  <a:pt x="722" y="933"/>
                </a:cubicBezTo>
                <a:cubicBezTo>
                  <a:pt x="864" y="843"/>
                  <a:pt x="958" y="685"/>
                  <a:pt x="958" y="505"/>
                </a:cubicBezTo>
                <a:cubicBezTo>
                  <a:pt x="958" y="226"/>
                  <a:pt x="732" y="0"/>
                  <a:pt x="453" y="0"/>
                </a:cubicBezTo>
                <a:close/>
              </a:path>
            </a:pathLst>
          </a:custGeom>
          <a:solidFill>
            <a:schemeClr val="accent5"/>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14" name="Google Shape;114;p24"/>
          <p:cNvSpPr/>
          <p:nvPr/>
        </p:nvSpPr>
        <p:spPr>
          <a:xfrm>
            <a:off x="2979825" y="1320666"/>
            <a:ext cx="2197264" cy="1922987"/>
          </a:xfrm>
          <a:custGeom>
            <a:avLst/>
            <a:gdLst/>
            <a:ahLst/>
            <a:cxnLst/>
            <a:rect l="l" t="t" r="r" b="b"/>
            <a:pathLst>
              <a:path w="1018" h="943" extrusionOk="0">
                <a:moveTo>
                  <a:pt x="692" y="395"/>
                </a:moveTo>
                <a:cubicBezTo>
                  <a:pt x="692" y="395"/>
                  <a:pt x="694" y="397"/>
                  <a:pt x="694" y="397"/>
                </a:cubicBezTo>
                <a:cubicBezTo>
                  <a:pt x="694" y="397"/>
                  <a:pt x="694" y="397"/>
                  <a:pt x="694" y="397"/>
                </a:cubicBezTo>
                <a:cubicBezTo>
                  <a:pt x="708" y="394"/>
                  <a:pt x="723" y="393"/>
                  <a:pt x="739" y="393"/>
                </a:cubicBezTo>
                <a:cubicBezTo>
                  <a:pt x="868" y="393"/>
                  <a:pt x="972" y="498"/>
                  <a:pt x="972" y="627"/>
                </a:cubicBezTo>
                <a:cubicBezTo>
                  <a:pt x="972" y="706"/>
                  <a:pt x="933" y="776"/>
                  <a:pt x="872" y="818"/>
                </a:cubicBezTo>
                <a:cubicBezTo>
                  <a:pt x="872" y="818"/>
                  <a:pt x="872" y="818"/>
                  <a:pt x="872" y="818"/>
                </a:cubicBezTo>
                <a:cubicBezTo>
                  <a:pt x="891" y="806"/>
                  <a:pt x="911" y="792"/>
                  <a:pt x="931" y="774"/>
                </a:cubicBezTo>
                <a:cubicBezTo>
                  <a:pt x="1002" y="673"/>
                  <a:pt x="1001" y="598"/>
                  <a:pt x="1007" y="510"/>
                </a:cubicBezTo>
                <a:cubicBezTo>
                  <a:pt x="1018" y="354"/>
                  <a:pt x="937" y="208"/>
                  <a:pt x="825" y="115"/>
                </a:cubicBezTo>
                <a:cubicBezTo>
                  <a:pt x="797" y="92"/>
                  <a:pt x="768" y="72"/>
                  <a:pt x="736" y="55"/>
                </a:cubicBezTo>
                <a:cubicBezTo>
                  <a:pt x="735" y="56"/>
                  <a:pt x="735" y="56"/>
                  <a:pt x="735" y="56"/>
                </a:cubicBezTo>
                <a:cubicBezTo>
                  <a:pt x="666" y="20"/>
                  <a:pt x="588" y="0"/>
                  <a:pt x="504" y="0"/>
                </a:cubicBezTo>
                <a:cubicBezTo>
                  <a:pt x="226" y="0"/>
                  <a:pt x="0" y="226"/>
                  <a:pt x="0" y="504"/>
                </a:cubicBezTo>
                <a:cubicBezTo>
                  <a:pt x="0" y="685"/>
                  <a:pt x="95" y="843"/>
                  <a:pt x="237" y="932"/>
                </a:cubicBezTo>
                <a:cubicBezTo>
                  <a:pt x="244" y="936"/>
                  <a:pt x="250" y="940"/>
                  <a:pt x="257" y="943"/>
                </a:cubicBezTo>
                <a:cubicBezTo>
                  <a:pt x="256" y="928"/>
                  <a:pt x="255" y="913"/>
                  <a:pt x="255" y="898"/>
                </a:cubicBezTo>
                <a:cubicBezTo>
                  <a:pt x="255" y="643"/>
                  <a:pt x="449" y="433"/>
                  <a:pt x="692" y="395"/>
                </a:cubicBezTo>
                <a:close/>
                <a:moveTo>
                  <a:pt x="963" y="713"/>
                </a:moveTo>
                <a:cubicBezTo>
                  <a:pt x="963" y="714"/>
                  <a:pt x="963" y="714"/>
                  <a:pt x="963" y="714"/>
                </a:cubicBezTo>
                <a:cubicBezTo>
                  <a:pt x="963" y="714"/>
                  <a:pt x="963" y="713"/>
                  <a:pt x="963" y="713"/>
                </a:cubicBezTo>
                <a:close/>
              </a:path>
            </a:pathLst>
          </a:custGeom>
          <a:solidFill>
            <a:schemeClr val="accent1"/>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15" name="Google Shape;115;p24"/>
          <p:cNvSpPr/>
          <p:nvPr/>
        </p:nvSpPr>
        <p:spPr>
          <a:xfrm>
            <a:off x="3522899" y="2126219"/>
            <a:ext cx="2201823" cy="2066006"/>
          </a:xfrm>
          <a:custGeom>
            <a:avLst/>
            <a:gdLst/>
            <a:ahLst/>
            <a:cxnLst/>
            <a:rect l="l" t="t" r="r" b="b"/>
            <a:pathLst>
              <a:path w="1020" h="1013" extrusionOk="0">
                <a:moveTo>
                  <a:pt x="325" y="421"/>
                </a:moveTo>
                <a:cubicBezTo>
                  <a:pt x="325" y="421"/>
                  <a:pt x="249" y="349"/>
                  <a:pt x="249" y="230"/>
                </a:cubicBezTo>
                <a:cubicBezTo>
                  <a:pt x="249" y="116"/>
                  <a:pt x="322" y="34"/>
                  <a:pt x="439" y="2"/>
                </a:cubicBezTo>
                <a:cubicBezTo>
                  <a:pt x="439" y="2"/>
                  <a:pt x="437" y="0"/>
                  <a:pt x="437" y="0"/>
                </a:cubicBezTo>
                <a:cubicBezTo>
                  <a:pt x="194" y="38"/>
                  <a:pt x="0" y="248"/>
                  <a:pt x="0" y="503"/>
                </a:cubicBezTo>
                <a:cubicBezTo>
                  <a:pt x="0" y="785"/>
                  <a:pt x="228" y="1013"/>
                  <a:pt x="510" y="1013"/>
                </a:cubicBezTo>
                <a:cubicBezTo>
                  <a:pt x="792" y="1013"/>
                  <a:pt x="1020" y="785"/>
                  <a:pt x="1020" y="503"/>
                </a:cubicBezTo>
                <a:cubicBezTo>
                  <a:pt x="1020" y="503"/>
                  <a:pt x="679" y="804"/>
                  <a:pt x="325" y="421"/>
                </a:cubicBezTo>
                <a:close/>
              </a:path>
            </a:pathLst>
          </a:custGeom>
          <a:solidFill>
            <a:schemeClr val="accent4"/>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16" name="Google Shape;116;p24"/>
          <p:cNvSpPr txBox="1"/>
          <p:nvPr/>
        </p:nvSpPr>
        <p:spPr>
          <a:xfrm>
            <a:off x="3437328" y="17374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Montserrat"/>
                <a:ea typeface="Montserrat"/>
                <a:cs typeface="Montserrat"/>
                <a:sym typeface="Montserrat"/>
              </a:rPr>
              <a:t>01</a:t>
            </a:r>
            <a:endParaRPr sz="500" b="1">
              <a:latin typeface="Montserrat"/>
              <a:ea typeface="Montserrat"/>
              <a:cs typeface="Montserrat"/>
              <a:sym typeface="Montserrat"/>
            </a:endParaRPr>
          </a:p>
        </p:txBody>
      </p:sp>
      <p:sp>
        <p:nvSpPr>
          <p:cNvPr id="117" name="Google Shape;117;p24"/>
          <p:cNvSpPr txBox="1"/>
          <p:nvPr/>
        </p:nvSpPr>
        <p:spPr>
          <a:xfrm>
            <a:off x="5422878" y="21883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Montserrat"/>
                <a:ea typeface="Montserrat"/>
                <a:cs typeface="Montserrat"/>
                <a:sym typeface="Montserrat"/>
              </a:rPr>
              <a:t>02</a:t>
            </a:r>
            <a:endParaRPr sz="500" b="1">
              <a:latin typeface="Montserrat"/>
              <a:ea typeface="Montserrat"/>
              <a:cs typeface="Montserrat"/>
              <a:sym typeface="Montserrat"/>
            </a:endParaRPr>
          </a:p>
        </p:txBody>
      </p:sp>
      <p:sp>
        <p:nvSpPr>
          <p:cNvPr id="118" name="Google Shape;118;p24"/>
          <p:cNvSpPr txBox="1"/>
          <p:nvPr/>
        </p:nvSpPr>
        <p:spPr>
          <a:xfrm>
            <a:off x="3969528" y="34050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Montserrat"/>
                <a:ea typeface="Montserrat"/>
                <a:cs typeface="Montserrat"/>
                <a:sym typeface="Montserrat"/>
              </a:rPr>
              <a:t>03</a:t>
            </a:r>
            <a:endParaRPr sz="500" b="1">
              <a:latin typeface="Montserrat"/>
              <a:ea typeface="Montserrat"/>
              <a:cs typeface="Montserrat"/>
              <a:sym typeface="Montserrat"/>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oints 4_1">
  <p:cSld name="CUSTOM_1">
    <p:spTree>
      <p:nvGrpSpPr>
        <p:cNvPr id="1" name="Shape 119"/>
        <p:cNvGrpSpPr/>
        <p:nvPr/>
      </p:nvGrpSpPr>
      <p:grpSpPr>
        <a:xfrm>
          <a:off x="0" y="0"/>
          <a:ext cx="0" cy="0"/>
          <a:chOff x="0" y="0"/>
          <a:chExt cx="0" cy="0"/>
        </a:xfrm>
      </p:grpSpPr>
      <p:sp>
        <p:nvSpPr>
          <p:cNvPr id="120" name="Google Shape;120;p25"/>
          <p:cNvSpPr/>
          <p:nvPr/>
        </p:nvSpPr>
        <p:spPr>
          <a:xfrm>
            <a:off x="3036788" y="1364028"/>
            <a:ext cx="1519962" cy="19665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21" name="Google Shape;121;p25"/>
          <p:cNvSpPr/>
          <p:nvPr/>
        </p:nvSpPr>
        <p:spPr>
          <a:xfrm>
            <a:off x="4138040" y="1363675"/>
            <a:ext cx="1966570" cy="151996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22" name="Google Shape;122;p25"/>
          <p:cNvSpPr/>
          <p:nvPr/>
        </p:nvSpPr>
        <p:spPr>
          <a:xfrm>
            <a:off x="3037141" y="2911624"/>
            <a:ext cx="1966570" cy="1519962"/>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23" name="Google Shape;123;p25"/>
          <p:cNvSpPr/>
          <p:nvPr/>
        </p:nvSpPr>
        <p:spPr>
          <a:xfrm>
            <a:off x="4585148" y="2464634"/>
            <a:ext cx="1519961" cy="1966570"/>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24" name="Google Shape;124;p25"/>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5" name="Google Shape;125;p25"/>
          <p:cNvSpPr txBox="1"/>
          <p:nvPr/>
        </p:nvSpPr>
        <p:spPr>
          <a:xfrm>
            <a:off x="32401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Montserrat"/>
                <a:ea typeface="Montserrat"/>
                <a:cs typeface="Montserrat"/>
                <a:sym typeface="Montserrat"/>
              </a:rPr>
              <a:t>01</a:t>
            </a:r>
            <a:endParaRPr sz="500" b="1">
              <a:latin typeface="Montserrat"/>
              <a:ea typeface="Montserrat"/>
              <a:cs typeface="Montserrat"/>
              <a:sym typeface="Montserrat"/>
            </a:endParaRPr>
          </a:p>
        </p:txBody>
      </p:sp>
      <p:sp>
        <p:nvSpPr>
          <p:cNvPr id="126" name="Google Shape;126;p25"/>
          <p:cNvSpPr txBox="1"/>
          <p:nvPr/>
        </p:nvSpPr>
        <p:spPr>
          <a:xfrm>
            <a:off x="4305541" y="16118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Montserrat"/>
                <a:ea typeface="Montserrat"/>
                <a:cs typeface="Montserrat"/>
                <a:sym typeface="Montserrat"/>
              </a:rPr>
              <a:t>02</a:t>
            </a:r>
            <a:endParaRPr sz="500" b="1">
              <a:latin typeface="Montserrat"/>
              <a:ea typeface="Montserrat"/>
              <a:cs typeface="Montserrat"/>
              <a:sym typeface="Montserrat"/>
            </a:endParaRPr>
          </a:p>
        </p:txBody>
      </p:sp>
      <p:sp>
        <p:nvSpPr>
          <p:cNvPr id="127" name="Google Shape;127;p25"/>
          <p:cNvSpPr txBox="1"/>
          <p:nvPr/>
        </p:nvSpPr>
        <p:spPr>
          <a:xfrm>
            <a:off x="54216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Montserrat"/>
                <a:ea typeface="Montserrat"/>
                <a:cs typeface="Montserrat"/>
                <a:sym typeface="Montserrat"/>
              </a:rPr>
              <a:t>03</a:t>
            </a:r>
            <a:endParaRPr sz="500" b="1">
              <a:latin typeface="Montserrat"/>
              <a:ea typeface="Montserrat"/>
              <a:cs typeface="Montserrat"/>
              <a:sym typeface="Montserrat"/>
            </a:endParaRPr>
          </a:p>
        </p:txBody>
      </p:sp>
      <p:sp>
        <p:nvSpPr>
          <p:cNvPr id="128" name="Google Shape;128;p25"/>
          <p:cNvSpPr txBox="1"/>
          <p:nvPr/>
        </p:nvSpPr>
        <p:spPr>
          <a:xfrm>
            <a:off x="4305541" y="38172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Montserrat"/>
                <a:ea typeface="Montserrat"/>
                <a:cs typeface="Montserrat"/>
                <a:sym typeface="Montserrat"/>
              </a:rPr>
              <a:t>04</a:t>
            </a:r>
            <a:endParaRPr sz="500" b="1">
              <a:latin typeface="Montserrat"/>
              <a:ea typeface="Montserrat"/>
              <a:cs typeface="Montserrat"/>
              <a:sym typeface="Montserrat"/>
            </a:endParaRPr>
          </a:p>
        </p:txBody>
      </p:sp>
      <p:sp>
        <p:nvSpPr>
          <p:cNvPr id="129" name="Google Shape;129;p25"/>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0" name="Google Shape;130;p25"/>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1" name="Google Shape;131;p25"/>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25"/>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oints 4_2">
  <p:cSld name="CUSTOM_2">
    <p:spTree>
      <p:nvGrpSpPr>
        <p:cNvPr id="1" name="Shape 133"/>
        <p:cNvGrpSpPr/>
        <p:nvPr/>
      </p:nvGrpSpPr>
      <p:grpSpPr>
        <a:xfrm>
          <a:off x="0" y="0"/>
          <a:ext cx="0" cy="0"/>
          <a:chOff x="0" y="0"/>
          <a:chExt cx="0" cy="0"/>
        </a:xfrm>
      </p:grpSpPr>
      <p:sp>
        <p:nvSpPr>
          <p:cNvPr id="134" name="Google Shape;134;p26"/>
          <p:cNvSpPr/>
          <p:nvPr/>
        </p:nvSpPr>
        <p:spPr>
          <a:xfrm>
            <a:off x="3734770" y="1278900"/>
            <a:ext cx="1658390" cy="1638576"/>
          </a:xfrm>
          <a:custGeom>
            <a:avLst/>
            <a:gdLst/>
            <a:ahLst/>
            <a:cxnLst/>
            <a:rect l="l" t="t" r="r" b="b"/>
            <a:pathLst>
              <a:path w="21429" h="20851" extrusionOk="0">
                <a:moveTo>
                  <a:pt x="1" y="10736"/>
                </a:moveTo>
                <a:cubicBezTo>
                  <a:pt x="-74" y="5791"/>
                  <a:pt x="3035" y="2106"/>
                  <a:pt x="7007" y="666"/>
                </a:cubicBezTo>
                <a:cubicBezTo>
                  <a:pt x="10907" y="-749"/>
                  <a:pt x="15586" y="18"/>
                  <a:pt x="18852" y="3666"/>
                </a:cubicBezTo>
                <a:cubicBezTo>
                  <a:pt x="19974" y="4919"/>
                  <a:pt x="20705" y="6356"/>
                  <a:pt x="21094" y="7850"/>
                </a:cubicBezTo>
                <a:cubicBezTo>
                  <a:pt x="21476" y="9323"/>
                  <a:pt x="21526" y="10854"/>
                  <a:pt x="21272" y="12327"/>
                </a:cubicBezTo>
                <a:cubicBezTo>
                  <a:pt x="20780" y="15178"/>
                  <a:pt x="19147" y="17844"/>
                  <a:pt x="16446" y="19576"/>
                </a:cubicBezTo>
                <a:lnTo>
                  <a:pt x="17659" y="20851"/>
                </a:lnTo>
                <a:lnTo>
                  <a:pt x="11189" y="20851"/>
                </a:lnTo>
                <a:lnTo>
                  <a:pt x="11189" y="14426"/>
                </a:lnTo>
                <a:lnTo>
                  <a:pt x="12489" y="15726"/>
                </a:lnTo>
                <a:cubicBezTo>
                  <a:pt x="14377" y="15044"/>
                  <a:pt x="15587" y="13538"/>
                  <a:pt x="16008" y="11843"/>
                </a:cubicBezTo>
                <a:cubicBezTo>
                  <a:pt x="16411" y="10218"/>
                  <a:pt x="16091" y="8391"/>
                  <a:pt x="14774" y="6995"/>
                </a:cubicBezTo>
                <a:cubicBezTo>
                  <a:pt x="12838" y="4944"/>
                  <a:pt x="10165" y="4773"/>
                  <a:pt x="8134" y="5864"/>
                </a:cubicBezTo>
                <a:cubicBezTo>
                  <a:pt x="7076" y="6433"/>
                  <a:pt x="6213" y="7336"/>
                  <a:pt x="5717" y="8432"/>
                </a:cubicBezTo>
                <a:cubicBezTo>
                  <a:pt x="5210" y="9552"/>
                  <a:pt x="5082" y="10878"/>
                  <a:pt x="5520" y="12293"/>
                </a:cubicBezTo>
                <a:cubicBezTo>
                  <a:pt x="4660" y="11758"/>
                  <a:pt x="3725" y="11352"/>
                  <a:pt x="2745" y="11089"/>
                </a:cubicBezTo>
                <a:cubicBezTo>
                  <a:pt x="1851" y="10849"/>
                  <a:pt x="928" y="10730"/>
                  <a:pt x="1" y="10736"/>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35" name="Google Shape;135;p26"/>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6" name="Google Shape;136;p26"/>
          <p:cNvSpPr/>
          <p:nvPr/>
        </p:nvSpPr>
        <p:spPr>
          <a:xfrm>
            <a:off x="2902137" y="2119803"/>
            <a:ext cx="1623326" cy="1665656"/>
          </a:xfrm>
          <a:custGeom>
            <a:avLst/>
            <a:gdLst/>
            <a:ahLst/>
            <a:cxnLst/>
            <a:rect l="l" t="t" r="r" b="b"/>
            <a:pathLst>
              <a:path w="21501" h="20867" extrusionOk="0">
                <a:moveTo>
                  <a:pt x="21501" y="3787"/>
                </a:moveTo>
                <a:lnTo>
                  <a:pt x="21501" y="9990"/>
                </a:lnTo>
                <a:lnTo>
                  <a:pt x="14929" y="9990"/>
                </a:lnTo>
                <a:lnTo>
                  <a:pt x="16281" y="8704"/>
                </a:lnTo>
                <a:cubicBezTo>
                  <a:pt x="14580" y="4140"/>
                  <a:pt x="7864" y="3920"/>
                  <a:pt x="5837" y="8362"/>
                </a:cubicBezTo>
                <a:cubicBezTo>
                  <a:pt x="4878" y="10464"/>
                  <a:pt x="5470" y="12605"/>
                  <a:pt x="6862" y="14040"/>
                </a:cubicBezTo>
                <a:cubicBezTo>
                  <a:pt x="8248" y="15468"/>
                  <a:pt x="10429" y="16200"/>
                  <a:pt x="12713" y="15502"/>
                </a:cubicBezTo>
                <a:cubicBezTo>
                  <a:pt x="12159" y="16331"/>
                  <a:pt x="11733" y="17232"/>
                  <a:pt x="11448" y="18175"/>
                </a:cubicBezTo>
                <a:cubicBezTo>
                  <a:pt x="11183" y="19051"/>
                  <a:pt x="11042" y="19956"/>
                  <a:pt x="11027" y="20867"/>
                </a:cubicBezTo>
                <a:cubicBezTo>
                  <a:pt x="7844" y="20900"/>
                  <a:pt x="4992" y="19642"/>
                  <a:pt x="2992" y="17624"/>
                </a:cubicBezTo>
                <a:cubicBezTo>
                  <a:pt x="1979" y="16603"/>
                  <a:pt x="1184" y="15386"/>
                  <a:pt x="666" y="14048"/>
                </a:cubicBezTo>
                <a:cubicBezTo>
                  <a:pt x="145" y="12705"/>
                  <a:pt x="-99" y="11235"/>
                  <a:pt x="38" y="9702"/>
                </a:cubicBezTo>
                <a:cubicBezTo>
                  <a:pt x="256" y="7262"/>
                  <a:pt x="1257" y="5184"/>
                  <a:pt x="2727" y="3588"/>
                </a:cubicBezTo>
                <a:cubicBezTo>
                  <a:pt x="4232" y="1956"/>
                  <a:pt x="6226" y="831"/>
                  <a:pt x="8406" y="316"/>
                </a:cubicBezTo>
                <a:cubicBezTo>
                  <a:pt x="12706" y="-700"/>
                  <a:pt x="17572" y="711"/>
                  <a:pt x="20335" y="4861"/>
                </a:cubicBezTo>
                <a:lnTo>
                  <a:pt x="21501" y="3787"/>
                </a:lnTo>
                <a:close/>
              </a:path>
            </a:pathLst>
          </a:custGeom>
          <a:solidFill>
            <a:schemeClr val="accent5"/>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37" name="Google Shape;137;p26"/>
          <p:cNvSpPr/>
          <p:nvPr/>
        </p:nvSpPr>
        <p:spPr>
          <a:xfrm>
            <a:off x="4601972" y="2120103"/>
            <a:ext cx="1639864" cy="1665623"/>
          </a:xfrm>
          <a:custGeom>
            <a:avLst/>
            <a:gdLst/>
            <a:ahLst/>
            <a:cxnLst/>
            <a:rect l="l" t="t" r="r" b="b"/>
            <a:pathLst>
              <a:path w="21467" h="21208" extrusionOk="0">
                <a:moveTo>
                  <a:pt x="10372" y="3"/>
                </a:moveTo>
                <a:cubicBezTo>
                  <a:pt x="10348" y="975"/>
                  <a:pt x="10194" y="1941"/>
                  <a:pt x="9914" y="2875"/>
                </a:cubicBezTo>
                <a:cubicBezTo>
                  <a:pt x="9631" y="3818"/>
                  <a:pt x="9222" y="4720"/>
                  <a:pt x="8697" y="5558"/>
                </a:cubicBezTo>
                <a:cubicBezTo>
                  <a:pt x="10843" y="4811"/>
                  <a:pt x="12957" y="5403"/>
                  <a:pt x="14390" y="6707"/>
                </a:cubicBezTo>
                <a:cubicBezTo>
                  <a:pt x="15803" y="7993"/>
                  <a:pt x="16564" y="9984"/>
                  <a:pt x="15935" y="12092"/>
                </a:cubicBezTo>
                <a:cubicBezTo>
                  <a:pt x="15185" y="14609"/>
                  <a:pt x="13018" y="15950"/>
                  <a:pt x="10791" y="16004"/>
                </a:cubicBezTo>
                <a:cubicBezTo>
                  <a:pt x="9683" y="16031"/>
                  <a:pt x="8573" y="15737"/>
                  <a:pt x="7616" y="15155"/>
                </a:cubicBezTo>
                <a:cubicBezTo>
                  <a:pt x="6612" y="14545"/>
                  <a:pt x="5769" y="13615"/>
                  <a:pt x="5249" y="12354"/>
                </a:cubicBezTo>
                <a:lnTo>
                  <a:pt x="6505" y="11107"/>
                </a:lnTo>
                <a:lnTo>
                  <a:pt x="0" y="11107"/>
                </a:lnTo>
                <a:lnTo>
                  <a:pt x="0" y="17436"/>
                </a:lnTo>
                <a:lnTo>
                  <a:pt x="1358" y="16110"/>
                </a:lnTo>
                <a:cubicBezTo>
                  <a:pt x="3668" y="19863"/>
                  <a:pt x="7726" y="21521"/>
                  <a:pt x="11614" y="21159"/>
                </a:cubicBezTo>
                <a:cubicBezTo>
                  <a:pt x="13439" y="20989"/>
                  <a:pt x="15221" y="20372"/>
                  <a:pt x="16771" y="19348"/>
                </a:cubicBezTo>
                <a:cubicBezTo>
                  <a:pt x="18313" y="18329"/>
                  <a:pt x="19638" y="16901"/>
                  <a:pt x="20512" y="15040"/>
                </a:cubicBezTo>
                <a:cubicBezTo>
                  <a:pt x="21361" y="13233"/>
                  <a:pt x="21600" y="11358"/>
                  <a:pt x="21401" y="9578"/>
                </a:cubicBezTo>
                <a:cubicBezTo>
                  <a:pt x="21204" y="7817"/>
                  <a:pt x="20575" y="6137"/>
                  <a:pt x="19586" y="4691"/>
                </a:cubicBezTo>
                <a:cubicBezTo>
                  <a:pt x="17644" y="1852"/>
                  <a:pt x="14322" y="-79"/>
                  <a:pt x="10372" y="3"/>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38" name="Google Shape;138;p26"/>
          <p:cNvSpPr/>
          <p:nvPr/>
        </p:nvSpPr>
        <p:spPr>
          <a:xfrm>
            <a:off x="3733047" y="2990677"/>
            <a:ext cx="1662404" cy="1639761"/>
          </a:xfrm>
          <a:custGeom>
            <a:avLst/>
            <a:gdLst/>
            <a:ahLst/>
            <a:cxnLst/>
            <a:rect l="l" t="t" r="r" b="b"/>
            <a:pathLst>
              <a:path w="21501" h="21446" extrusionOk="0">
                <a:moveTo>
                  <a:pt x="3765" y="0"/>
                </a:moveTo>
                <a:lnTo>
                  <a:pt x="10283" y="0"/>
                </a:lnTo>
                <a:lnTo>
                  <a:pt x="10283" y="6590"/>
                </a:lnTo>
                <a:lnTo>
                  <a:pt x="8990" y="5343"/>
                </a:lnTo>
                <a:cubicBezTo>
                  <a:pt x="7519" y="5878"/>
                  <a:pt x="6512" y="6832"/>
                  <a:pt x="5929" y="7968"/>
                </a:cubicBezTo>
                <a:cubicBezTo>
                  <a:pt x="5337" y="9121"/>
                  <a:pt x="5179" y="10464"/>
                  <a:pt x="5446" y="11727"/>
                </a:cubicBezTo>
                <a:cubicBezTo>
                  <a:pt x="5970" y="14204"/>
                  <a:pt x="8090" y="16272"/>
                  <a:pt x="11243" y="16062"/>
                </a:cubicBezTo>
                <a:cubicBezTo>
                  <a:pt x="12115" y="16003"/>
                  <a:pt x="12895" y="15724"/>
                  <a:pt x="13572" y="15302"/>
                </a:cubicBezTo>
                <a:cubicBezTo>
                  <a:pt x="14286" y="14856"/>
                  <a:pt x="14889" y="14248"/>
                  <a:pt x="15335" y="13548"/>
                </a:cubicBezTo>
                <a:cubicBezTo>
                  <a:pt x="16207" y="12178"/>
                  <a:pt x="16504" y="10431"/>
                  <a:pt x="15928" y="8703"/>
                </a:cubicBezTo>
                <a:cubicBezTo>
                  <a:pt x="16792" y="9263"/>
                  <a:pt x="17732" y="9692"/>
                  <a:pt x="18718" y="9979"/>
                </a:cubicBezTo>
                <a:cubicBezTo>
                  <a:pt x="19623" y="10242"/>
                  <a:pt x="20559" y="10383"/>
                  <a:pt x="21501" y="10396"/>
                </a:cubicBezTo>
                <a:cubicBezTo>
                  <a:pt x="21505" y="12780"/>
                  <a:pt x="20816" y="14901"/>
                  <a:pt x="19662" y="16639"/>
                </a:cubicBezTo>
                <a:cubicBezTo>
                  <a:pt x="18516" y="18366"/>
                  <a:pt x="16908" y="19721"/>
                  <a:pt x="15053" y="20543"/>
                </a:cubicBezTo>
                <a:cubicBezTo>
                  <a:pt x="13325" y="21308"/>
                  <a:pt x="11408" y="21600"/>
                  <a:pt x="9505" y="21369"/>
                </a:cubicBezTo>
                <a:cubicBezTo>
                  <a:pt x="7408" y="21114"/>
                  <a:pt x="5325" y="20227"/>
                  <a:pt x="3541" y="18603"/>
                </a:cubicBezTo>
                <a:cubicBezTo>
                  <a:pt x="2210" y="17392"/>
                  <a:pt x="1279" y="15930"/>
                  <a:pt x="702" y="14376"/>
                </a:cubicBezTo>
                <a:cubicBezTo>
                  <a:pt x="131" y="12837"/>
                  <a:pt x="-95" y="11201"/>
                  <a:pt x="36" y="9594"/>
                </a:cubicBezTo>
                <a:cubicBezTo>
                  <a:pt x="300" y="6352"/>
                  <a:pt x="2013" y="3238"/>
                  <a:pt x="5065" y="1365"/>
                </a:cubicBezTo>
                <a:lnTo>
                  <a:pt x="3765" y="0"/>
                </a:lnTo>
                <a:close/>
              </a:path>
            </a:pathLst>
          </a:custGeom>
          <a:solidFill>
            <a:srgbClr val="437DB2"/>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39" name="Google Shape;139;p26"/>
          <p:cNvSpPr/>
          <p:nvPr/>
        </p:nvSpPr>
        <p:spPr>
          <a:xfrm>
            <a:off x="3736306" y="1917865"/>
            <a:ext cx="423758" cy="316332"/>
          </a:xfrm>
          <a:custGeom>
            <a:avLst/>
            <a:gdLst/>
            <a:ahLst/>
            <a:cxnLst/>
            <a:rect l="l" t="t" r="r" b="b"/>
            <a:pathLst>
              <a:path w="21579" h="21600" extrusionOk="0">
                <a:moveTo>
                  <a:pt x="21579" y="21600"/>
                </a:moveTo>
                <a:cubicBezTo>
                  <a:pt x="20965" y="19090"/>
                  <a:pt x="20631" y="16471"/>
                  <a:pt x="20586" y="13829"/>
                </a:cubicBezTo>
                <a:cubicBezTo>
                  <a:pt x="20543" y="11244"/>
                  <a:pt x="20778" y="8664"/>
                  <a:pt x="21284" y="6170"/>
                </a:cubicBezTo>
                <a:cubicBezTo>
                  <a:pt x="18128" y="4224"/>
                  <a:pt x="14832" y="2720"/>
                  <a:pt x="11448" y="1683"/>
                </a:cubicBezTo>
                <a:cubicBezTo>
                  <a:pt x="8066" y="648"/>
                  <a:pt x="4614" y="84"/>
                  <a:pt x="1146" y="0"/>
                </a:cubicBezTo>
                <a:cubicBezTo>
                  <a:pt x="743" y="2263"/>
                  <a:pt x="445" y="4557"/>
                  <a:pt x="254" y="6870"/>
                </a:cubicBezTo>
                <a:cubicBezTo>
                  <a:pt x="62" y="9193"/>
                  <a:pt x="-21" y="11531"/>
                  <a:pt x="5" y="13868"/>
                </a:cubicBezTo>
                <a:cubicBezTo>
                  <a:pt x="3936" y="13809"/>
                  <a:pt x="7854" y="14499"/>
                  <a:pt x="11642" y="15919"/>
                </a:cubicBezTo>
                <a:cubicBezTo>
                  <a:pt x="15124" y="17224"/>
                  <a:pt x="18464" y="19134"/>
                  <a:pt x="21579" y="21600"/>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40" name="Google Shape;140;p26"/>
          <p:cNvSpPr/>
          <p:nvPr/>
        </p:nvSpPr>
        <p:spPr>
          <a:xfrm>
            <a:off x="3532785" y="3357930"/>
            <a:ext cx="325512" cy="426509"/>
          </a:xfrm>
          <a:custGeom>
            <a:avLst/>
            <a:gdLst/>
            <a:ahLst/>
            <a:cxnLst/>
            <a:rect l="l" t="t" r="r" b="b"/>
            <a:pathLst>
              <a:path w="21600" h="21579" extrusionOk="0">
                <a:moveTo>
                  <a:pt x="21600" y="0"/>
                </a:moveTo>
                <a:cubicBezTo>
                  <a:pt x="19109" y="597"/>
                  <a:pt x="16522" y="932"/>
                  <a:pt x="13913" y="995"/>
                </a:cubicBezTo>
                <a:cubicBezTo>
                  <a:pt x="11327" y="1058"/>
                  <a:pt x="8742" y="853"/>
                  <a:pt x="6227" y="387"/>
                </a:cubicBezTo>
                <a:cubicBezTo>
                  <a:pt x="4357" y="3529"/>
                  <a:pt x="2888" y="6802"/>
                  <a:pt x="1843" y="10161"/>
                </a:cubicBezTo>
                <a:cubicBezTo>
                  <a:pt x="803" y="13498"/>
                  <a:pt x="186" y="16905"/>
                  <a:pt x="0" y="20333"/>
                </a:cubicBezTo>
                <a:cubicBezTo>
                  <a:pt x="2248" y="20780"/>
                  <a:pt x="4534" y="21109"/>
                  <a:pt x="6842" y="21316"/>
                </a:cubicBezTo>
                <a:cubicBezTo>
                  <a:pt x="9039" y="21513"/>
                  <a:pt x="11250" y="21600"/>
                  <a:pt x="13462" y="21575"/>
                </a:cubicBezTo>
                <a:cubicBezTo>
                  <a:pt x="13546" y="17890"/>
                  <a:pt x="14247" y="14228"/>
                  <a:pt x="15549" y="10679"/>
                </a:cubicBezTo>
                <a:cubicBezTo>
                  <a:pt x="16926" y="6926"/>
                  <a:pt x="18961" y="3334"/>
                  <a:pt x="21600" y="0"/>
                </a:cubicBezTo>
                <a:close/>
              </a:path>
            </a:pathLst>
          </a:custGeom>
          <a:solidFill>
            <a:schemeClr val="accent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41" name="Google Shape;141;p26"/>
          <p:cNvSpPr/>
          <p:nvPr/>
        </p:nvSpPr>
        <p:spPr>
          <a:xfrm>
            <a:off x="4965248" y="3654331"/>
            <a:ext cx="427165" cy="337446"/>
          </a:xfrm>
          <a:custGeom>
            <a:avLst/>
            <a:gdLst/>
            <a:ahLst/>
            <a:cxnLst/>
            <a:rect l="l" t="t" r="r" b="b"/>
            <a:pathLst>
              <a:path w="21574" h="21600" extrusionOk="0">
                <a:moveTo>
                  <a:pt x="21568" y="8485"/>
                </a:moveTo>
                <a:cubicBezTo>
                  <a:pt x="21600" y="10739"/>
                  <a:pt x="21515" y="12993"/>
                  <a:pt x="21313" y="15232"/>
                </a:cubicBezTo>
                <a:cubicBezTo>
                  <a:pt x="21120" y="17377"/>
                  <a:pt x="20820" y="19504"/>
                  <a:pt x="20415" y="21600"/>
                </a:cubicBezTo>
                <a:cubicBezTo>
                  <a:pt x="17022" y="21426"/>
                  <a:pt x="13651" y="20820"/>
                  <a:pt x="10352" y="19792"/>
                </a:cubicBezTo>
                <a:cubicBezTo>
                  <a:pt x="7008" y="18749"/>
                  <a:pt x="3756" y="17277"/>
                  <a:pt x="646" y="15398"/>
                </a:cubicBezTo>
                <a:cubicBezTo>
                  <a:pt x="1044" y="12939"/>
                  <a:pt x="1202" y="10426"/>
                  <a:pt x="1114" y="7918"/>
                </a:cubicBezTo>
                <a:cubicBezTo>
                  <a:pt x="1020" y="5228"/>
                  <a:pt x="646" y="2565"/>
                  <a:pt x="0" y="0"/>
                </a:cubicBezTo>
                <a:cubicBezTo>
                  <a:pt x="3333" y="2760"/>
                  <a:pt x="6962" y="4892"/>
                  <a:pt x="10774" y="6331"/>
                </a:cubicBezTo>
                <a:cubicBezTo>
                  <a:pt x="14281" y="7655"/>
                  <a:pt x="17911" y="8379"/>
                  <a:pt x="21568" y="8485"/>
                </a:cubicBezTo>
                <a:close/>
              </a:path>
            </a:pathLst>
          </a:custGeom>
          <a:solidFill>
            <a:srgbClr val="325D8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42" name="Google Shape;142;p26"/>
          <p:cNvSpPr/>
          <p:nvPr/>
        </p:nvSpPr>
        <p:spPr>
          <a:xfrm>
            <a:off x="5263221" y="2119823"/>
            <a:ext cx="332640" cy="436981"/>
          </a:xfrm>
          <a:custGeom>
            <a:avLst/>
            <a:gdLst/>
            <a:ahLst/>
            <a:cxnLst/>
            <a:rect l="l" t="t" r="r" b="b"/>
            <a:pathLst>
              <a:path w="21600" h="21566" extrusionOk="0">
                <a:moveTo>
                  <a:pt x="21600" y="971"/>
                </a:moveTo>
                <a:cubicBezTo>
                  <a:pt x="21515" y="4369"/>
                  <a:pt x="20965" y="7751"/>
                  <a:pt x="19961" y="11062"/>
                </a:cubicBezTo>
                <a:cubicBezTo>
                  <a:pt x="18948" y="14404"/>
                  <a:pt x="17476" y="17656"/>
                  <a:pt x="15571" y="20764"/>
                </a:cubicBezTo>
                <a:cubicBezTo>
                  <a:pt x="13115" y="20381"/>
                  <a:pt x="10605" y="20240"/>
                  <a:pt x="8102" y="20343"/>
                </a:cubicBezTo>
                <a:cubicBezTo>
                  <a:pt x="5339" y="20458"/>
                  <a:pt x="2612" y="20869"/>
                  <a:pt x="0" y="21566"/>
                </a:cubicBezTo>
                <a:cubicBezTo>
                  <a:pt x="2626" y="18367"/>
                  <a:pt x="4673" y="14912"/>
                  <a:pt x="6083" y="11294"/>
                </a:cubicBezTo>
                <a:cubicBezTo>
                  <a:pt x="7509" y="7635"/>
                  <a:pt x="8272" y="3844"/>
                  <a:pt x="8350" y="27"/>
                </a:cubicBezTo>
                <a:cubicBezTo>
                  <a:pt x="10487" y="-34"/>
                  <a:pt x="12628" y="8"/>
                  <a:pt x="14759" y="151"/>
                </a:cubicBezTo>
                <a:cubicBezTo>
                  <a:pt x="17061" y="306"/>
                  <a:pt x="19346" y="580"/>
                  <a:pt x="21600" y="971"/>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43" name="Google Shape;143;p26"/>
          <p:cNvSpPr txBox="1"/>
          <p:nvPr/>
        </p:nvSpPr>
        <p:spPr>
          <a:xfrm>
            <a:off x="4418481" y="1943276"/>
            <a:ext cx="3207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500" b="1">
                <a:solidFill>
                  <a:schemeClr val="dk2"/>
                </a:solidFill>
                <a:latin typeface="Montserrat"/>
                <a:ea typeface="Montserrat"/>
                <a:cs typeface="Montserrat"/>
                <a:sym typeface="Montserrat"/>
              </a:rPr>
              <a:t>01</a:t>
            </a:r>
            <a:endParaRPr sz="1500" b="1">
              <a:solidFill>
                <a:schemeClr val="dk2"/>
              </a:solidFill>
              <a:latin typeface="Montserrat"/>
              <a:ea typeface="Montserrat"/>
              <a:cs typeface="Montserrat"/>
              <a:sym typeface="Montserrat"/>
            </a:endParaRPr>
          </a:p>
        </p:txBody>
      </p:sp>
      <p:sp>
        <p:nvSpPr>
          <p:cNvPr id="144" name="Google Shape;144;p26"/>
          <p:cNvSpPr txBox="1"/>
          <p:nvPr/>
        </p:nvSpPr>
        <p:spPr>
          <a:xfrm>
            <a:off x="4387426" y="3677818"/>
            <a:ext cx="3783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500" b="1">
                <a:solidFill>
                  <a:schemeClr val="dk2"/>
                </a:solidFill>
                <a:latin typeface="Montserrat"/>
                <a:ea typeface="Montserrat"/>
                <a:cs typeface="Montserrat"/>
                <a:sym typeface="Montserrat"/>
              </a:rPr>
              <a:t>03</a:t>
            </a:r>
            <a:endParaRPr sz="1500" b="1">
              <a:solidFill>
                <a:schemeClr val="dk2"/>
              </a:solidFill>
              <a:latin typeface="Montserrat"/>
              <a:ea typeface="Montserrat"/>
              <a:cs typeface="Montserrat"/>
              <a:sym typeface="Montserrat"/>
            </a:endParaRPr>
          </a:p>
        </p:txBody>
      </p:sp>
      <p:sp>
        <p:nvSpPr>
          <p:cNvPr id="145" name="Google Shape;145;p26"/>
          <p:cNvSpPr txBox="1"/>
          <p:nvPr/>
        </p:nvSpPr>
        <p:spPr>
          <a:xfrm>
            <a:off x="5244434" y="2819875"/>
            <a:ext cx="3702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500" b="1">
                <a:solidFill>
                  <a:schemeClr val="dk2"/>
                </a:solidFill>
                <a:latin typeface="Montserrat"/>
                <a:ea typeface="Montserrat"/>
                <a:cs typeface="Montserrat"/>
                <a:sym typeface="Montserrat"/>
              </a:rPr>
              <a:t>02</a:t>
            </a:r>
            <a:endParaRPr sz="1500" b="1">
              <a:solidFill>
                <a:schemeClr val="dk2"/>
              </a:solidFill>
              <a:latin typeface="Montserrat"/>
              <a:ea typeface="Montserrat"/>
              <a:cs typeface="Montserrat"/>
              <a:sym typeface="Montserrat"/>
            </a:endParaRPr>
          </a:p>
        </p:txBody>
      </p:sp>
      <p:sp>
        <p:nvSpPr>
          <p:cNvPr id="146" name="Google Shape;146;p26"/>
          <p:cNvSpPr txBox="1"/>
          <p:nvPr/>
        </p:nvSpPr>
        <p:spPr>
          <a:xfrm>
            <a:off x="3497093" y="2819875"/>
            <a:ext cx="3969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500" b="1">
                <a:solidFill>
                  <a:schemeClr val="dk2"/>
                </a:solidFill>
                <a:latin typeface="Montserrat"/>
                <a:ea typeface="Montserrat"/>
                <a:cs typeface="Montserrat"/>
                <a:sym typeface="Montserrat"/>
              </a:rPr>
              <a:t>04</a:t>
            </a:r>
            <a:endParaRPr sz="1500" b="1">
              <a:solidFill>
                <a:schemeClr val="dk2"/>
              </a:solidFill>
              <a:latin typeface="Montserrat"/>
              <a:ea typeface="Montserrat"/>
              <a:cs typeface="Montserrat"/>
              <a:sym typeface="Montserrat"/>
            </a:endParaRPr>
          </a:p>
        </p:txBody>
      </p:sp>
      <p:sp>
        <p:nvSpPr>
          <p:cNvPr id="147" name="Google Shape;147;p26"/>
          <p:cNvSpPr txBox="1">
            <a:spLocks noGrp="1"/>
          </p:cNvSpPr>
          <p:nvPr>
            <p:ph type="subTitle" idx="2"/>
          </p:nvPr>
        </p:nvSpPr>
        <p:spPr>
          <a:xfrm>
            <a:off x="6368675" y="3321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8" name="Google Shape;148;p26"/>
          <p:cNvSpPr txBox="1">
            <a:spLocks noGrp="1"/>
          </p:cNvSpPr>
          <p:nvPr>
            <p:ph type="subTitle" idx="3"/>
          </p:nvPr>
        </p:nvSpPr>
        <p:spPr>
          <a:xfrm>
            <a:off x="470725" y="1394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400"/>
              <a:buNone/>
              <a:defRPr/>
            </a:lvl2pPr>
            <a:lvl3pPr lvl="2" algn="r">
              <a:spcBef>
                <a:spcPts val="0"/>
              </a:spcBef>
              <a:spcAft>
                <a:spcPts val="0"/>
              </a:spcAft>
              <a:buSzPts val="1400"/>
              <a:buNone/>
              <a:defRPr/>
            </a:lvl3pPr>
            <a:lvl4pPr lvl="3" algn="r">
              <a:spcBef>
                <a:spcPts val="0"/>
              </a:spcBef>
              <a:spcAft>
                <a:spcPts val="0"/>
              </a:spcAft>
              <a:buSzPts val="1400"/>
              <a:buNone/>
              <a:defRPr/>
            </a:lvl4pPr>
            <a:lvl5pPr lvl="4" algn="r">
              <a:spcBef>
                <a:spcPts val="0"/>
              </a:spcBef>
              <a:spcAft>
                <a:spcPts val="0"/>
              </a:spcAft>
              <a:buSzPts val="1400"/>
              <a:buNone/>
              <a:defRPr/>
            </a:lvl5pPr>
            <a:lvl6pPr lvl="5" algn="r">
              <a:spcBef>
                <a:spcPts val="0"/>
              </a:spcBef>
              <a:spcAft>
                <a:spcPts val="0"/>
              </a:spcAft>
              <a:buSzPts val="1400"/>
              <a:buNone/>
              <a:defRPr/>
            </a:lvl6pPr>
            <a:lvl7pPr lvl="6" algn="r">
              <a:spcBef>
                <a:spcPts val="0"/>
              </a:spcBef>
              <a:spcAft>
                <a:spcPts val="0"/>
              </a:spcAft>
              <a:buSzPts val="1400"/>
              <a:buNone/>
              <a:defRPr/>
            </a:lvl7pPr>
            <a:lvl8pPr lvl="7" algn="r">
              <a:spcBef>
                <a:spcPts val="0"/>
              </a:spcBef>
              <a:spcAft>
                <a:spcPts val="0"/>
              </a:spcAft>
              <a:buSzPts val="1400"/>
              <a:buNone/>
              <a:defRPr/>
            </a:lvl8pPr>
            <a:lvl9pPr lvl="8" algn="r">
              <a:spcBef>
                <a:spcPts val="0"/>
              </a:spcBef>
              <a:spcAft>
                <a:spcPts val="0"/>
              </a:spcAft>
              <a:buSzPts val="1400"/>
              <a:buNone/>
              <a:defRPr/>
            </a:lvl9pPr>
          </a:lstStyle>
          <a:p>
            <a:endParaRPr/>
          </a:p>
        </p:txBody>
      </p:sp>
      <p:sp>
        <p:nvSpPr>
          <p:cNvPr id="149" name="Google Shape;149;p26"/>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400"/>
              <a:buNone/>
              <a:defRPr/>
            </a:lvl2pPr>
            <a:lvl3pPr lvl="2" algn="r">
              <a:spcBef>
                <a:spcPts val="0"/>
              </a:spcBef>
              <a:spcAft>
                <a:spcPts val="0"/>
              </a:spcAft>
              <a:buSzPts val="1400"/>
              <a:buNone/>
              <a:defRPr/>
            </a:lvl3pPr>
            <a:lvl4pPr lvl="3" algn="r">
              <a:spcBef>
                <a:spcPts val="0"/>
              </a:spcBef>
              <a:spcAft>
                <a:spcPts val="0"/>
              </a:spcAft>
              <a:buSzPts val="1400"/>
              <a:buNone/>
              <a:defRPr/>
            </a:lvl4pPr>
            <a:lvl5pPr lvl="4" algn="r">
              <a:spcBef>
                <a:spcPts val="0"/>
              </a:spcBef>
              <a:spcAft>
                <a:spcPts val="0"/>
              </a:spcAft>
              <a:buSzPts val="1400"/>
              <a:buNone/>
              <a:defRPr/>
            </a:lvl5pPr>
            <a:lvl6pPr lvl="5" algn="r">
              <a:spcBef>
                <a:spcPts val="0"/>
              </a:spcBef>
              <a:spcAft>
                <a:spcPts val="0"/>
              </a:spcAft>
              <a:buSzPts val="1400"/>
              <a:buNone/>
              <a:defRPr/>
            </a:lvl6pPr>
            <a:lvl7pPr lvl="6" algn="r">
              <a:spcBef>
                <a:spcPts val="0"/>
              </a:spcBef>
              <a:spcAft>
                <a:spcPts val="0"/>
              </a:spcAft>
              <a:buSzPts val="1400"/>
              <a:buNone/>
              <a:defRPr/>
            </a:lvl7pPr>
            <a:lvl8pPr lvl="7" algn="r">
              <a:spcBef>
                <a:spcPts val="0"/>
              </a:spcBef>
              <a:spcAft>
                <a:spcPts val="0"/>
              </a:spcAft>
              <a:buSzPts val="1400"/>
              <a:buNone/>
              <a:defRPr/>
            </a:lvl8pPr>
            <a:lvl9pPr lvl="8" algn="r">
              <a:spcBef>
                <a:spcPts val="0"/>
              </a:spcBef>
              <a:spcAft>
                <a:spcPts val="0"/>
              </a:spcAft>
              <a:buSzPts val="1400"/>
              <a:buNone/>
              <a:defRPr/>
            </a:lvl9pPr>
          </a:lstStyle>
          <a:p>
            <a:endParaRPr/>
          </a:p>
        </p:txBody>
      </p:sp>
      <p:sp>
        <p:nvSpPr>
          <p:cNvPr id="150" name="Google Shape;150;p26"/>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oints 5_1">
  <p:cSld name="CUSTOM_2_1">
    <p:spTree>
      <p:nvGrpSpPr>
        <p:cNvPr id="1" name="Shape 151"/>
        <p:cNvGrpSpPr/>
        <p:nvPr/>
      </p:nvGrpSpPr>
      <p:grpSpPr>
        <a:xfrm>
          <a:off x="0" y="0"/>
          <a:ext cx="0" cy="0"/>
          <a:chOff x="0" y="0"/>
          <a:chExt cx="0" cy="0"/>
        </a:xfrm>
      </p:grpSpPr>
      <p:sp>
        <p:nvSpPr>
          <p:cNvPr id="152" name="Google Shape;152;p27"/>
          <p:cNvSpPr txBox="1">
            <a:spLocks noGrp="1"/>
          </p:cNvSpPr>
          <p:nvPr>
            <p:ph type="subTitle" idx="1"/>
          </p:nvPr>
        </p:nvSpPr>
        <p:spPr>
          <a:xfrm>
            <a:off x="6354875" y="1183150"/>
            <a:ext cx="2318400" cy="9951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53" name="Google Shape;153;p27"/>
          <p:cNvSpPr txBox="1">
            <a:spLocks noGrp="1"/>
          </p:cNvSpPr>
          <p:nvPr>
            <p:ph type="subTitle" idx="2"/>
          </p:nvPr>
        </p:nvSpPr>
        <p:spPr>
          <a:xfrm>
            <a:off x="6354875" y="2399350"/>
            <a:ext cx="2318400" cy="10479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54" name="Google Shape;154;p27"/>
          <p:cNvSpPr txBox="1">
            <a:spLocks noGrp="1"/>
          </p:cNvSpPr>
          <p:nvPr>
            <p:ph type="subTitle" idx="3"/>
          </p:nvPr>
        </p:nvSpPr>
        <p:spPr>
          <a:xfrm>
            <a:off x="456925" y="1278100"/>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55" name="Google Shape;155;p27"/>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56" name="Google Shape;156;p27"/>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grpSp>
        <p:nvGrpSpPr>
          <p:cNvPr id="157" name="Google Shape;157;p27"/>
          <p:cNvGrpSpPr/>
          <p:nvPr/>
        </p:nvGrpSpPr>
        <p:grpSpPr>
          <a:xfrm>
            <a:off x="3095387" y="1241947"/>
            <a:ext cx="2953226" cy="2951755"/>
            <a:chOff x="3102287" y="1429998"/>
            <a:chExt cx="2953226" cy="2951755"/>
          </a:xfrm>
        </p:grpSpPr>
        <p:sp>
          <p:nvSpPr>
            <p:cNvPr id="158" name="Google Shape;158;p27"/>
            <p:cNvSpPr/>
            <p:nvPr/>
          </p:nvSpPr>
          <p:spPr>
            <a:xfrm>
              <a:off x="4016728" y="1429998"/>
              <a:ext cx="1634040" cy="1193736"/>
            </a:xfrm>
            <a:custGeom>
              <a:avLst/>
              <a:gdLst/>
              <a:ahLst/>
              <a:cxnLst/>
              <a:rect l="l" t="t" r="r" b="b"/>
              <a:pathLst>
                <a:path w="21600" h="21010" extrusionOk="0">
                  <a:moveTo>
                    <a:pt x="21600" y="8145"/>
                  </a:moveTo>
                  <a:cubicBezTo>
                    <a:pt x="19118" y="4624"/>
                    <a:pt x="15943" y="2102"/>
                    <a:pt x="12437" y="865"/>
                  </a:cubicBezTo>
                  <a:cubicBezTo>
                    <a:pt x="8312" y="-590"/>
                    <a:pt x="3942" y="-201"/>
                    <a:pt x="0" y="1973"/>
                  </a:cubicBezTo>
                  <a:lnTo>
                    <a:pt x="0" y="21010"/>
                  </a:lnTo>
                  <a:cubicBezTo>
                    <a:pt x="500" y="19693"/>
                    <a:pt x="1192" y="18521"/>
                    <a:pt x="2034" y="17562"/>
                  </a:cubicBezTo>
                  <a:cubicBezTo>
                    <a:pt x="2905" y="16572"/>
                    <a:pt x="3919" y="15829"/>
                    <a:pt x="5014" y="15380"/>
                  </a:cubicBezTo>
                  <a:lnTo>
                    <a:pt x="21600" y="8145"/>
                  </a:ln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59" name="Google Shape;159;p27"/>
            <p:cNvSpPr/>
            <p:nvPr/>
          </p:nvSpPr>
          <p:spPr>
            <a:xfrm>
              <a:off x="3102287" y="1570339"/>
              <a:ext cx="1038072" cy="1787832"/>
            </a:xfrm>
            <a:custGeom>
              <a:avLst/>
              <a:gdLst/>
              <a:ahLst/>
              <a:cxnLst/>
              <a:rect l="l" t="t" r="r" b="b"/>
              <a:pathLst>
                <a:path w="21156" h="21600" extrusionOk="0">
                  <a:moveTo>
                    <a:pt x="17200" y="0"/>
                  </a:moveTo>
                  <a:cubicBezTo>
                    <a:pt x="12221" y="1401"/>
                    <a:pt x="7988" y="3585"/>
                    <a:pt x="4962" y="6316"/>
                  </a:cubicBezTo>
                  <a:cubicBezTo>
                    <a:pt x="1268" y="9650"/>
                    <a:pt x="-444" y="13619"/>
                    <a:pt x="98" y="17595"/>
                  </a:cubicBezTo>
                  <a:lnTo>
                    <a:pt x="21156" y="21600"/>
                  </a:lnTo>
                  <a:cubicBezTo>
                    <a:pt x="19937" y="20911"/>
                    <a:pt x="18965" y="20084"/>
                    <a:pt x="18298" y="19168"/>
                  </a:cubicBezTo>
                  <a:cubicBezTo>
                    <a:pt x="17547" y="18136"/>
                    <a:pt x="17200" y="17017"/>
                    <a:pt x="17283" y="15894"/>
                  </a:cubicBezTo>
                  <a:lnTo>
                    <a:pt x="17200" y="0"/>
                  </a:lnTo>
                  <a:close/>
                </a:path>
              </a:pathLst>
            </a:custGeom>
            <a:solidFill>
              <a:schemeClr val="accent5"/>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60" name="Google Shape;160;p27"/>
            <p:cNvSpPr/>
            <p:nvPr/>
          </p:nvSpPr>
          <p:spPr>
            <a:xfrm>
              <a:off x="3115511" y="3097809"/>
              <a:ext cx="1752732" cy="1245780"/>
            </a:xfrm>
            <a:custGeom>
              <a:avLst/>
              <a:gdLst/>
              <a:ahLst/>
              <a:cxnLst/>
              <a:rect l="l" t="t" r="r" b="b"/>
              <a:pathLst>
                <a:path w="21600" h="21600" extrusionOk="0">
                  <a:moveTo>
                    <a:pt x="21600" y="6445"/>
                  </a:moveTo>
                  <a:lnTo>
                    <a:pt x="13829" y="21600"/>
                  </a:lnTo>
                  <a:cubicBezTo>
                    <a:pt x="10009" y="20297"/>
                    <a:pt x="6587" y="17300"/>
                    <a:pt x="4071" y="13051"/>
                  </a:cubicBezTo>
                  <a:cubicBezTo>
                    <a:pt x="1866" y="9328"/>
                    <a:pt x="455" y="4804"/>
                    <a:pt x="0" y="0"/>
                  </a:cubicBezTo>
                  <a:lnTo>
                    <a:pt x="15759" y="7124"/>
                  </a:lnTo>
                  <a:cubicBezTo>
                    <a:pt x="16726" y="7545"/>
                    <a:pt x="17742" y="7698"/>
                    <a:pt x="18751" y="7576"/>
                  </a:cubicBezTo>
                  <a:cubicBezTo>
                    <a:pt x="19743" y="7456"/>
                    <a:pt x="20710" y="7073"/>
                    <a:pt x="21600" y="6445"/>
                  </a:cubicBezTo>
                  <a:close/>
                </a:path>
              </a:pathLst>
            </a:custGeom>
            <a:solidFill>
              <a:schemeClr val="accent4"/>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61" name="Google Shape;161;p27"/>
            <p:cNvSpPr/>
            <p:nvPr/>
          </p:nvSpPr>
          <p:spPr>
            <a:xfrm>
              <a:off x="4311781" y="2799840"/>
              <a:ext cx="1526364" cy="1581913"/>
            </a:xfrm>
            <a:custGeom>
              <a:avLst/>
              <a:gdLst/>
              <a:ahLst/>
              <a:cxnLst/>
              <a:rect l="l" t="t" r="r" b="b"/>
              <a:pathLst>
                <a:path w="21600" h="21243" extrusionOk="0">
                  <a:moveTo>
                    <a:pt x="12593" y="0"/>
                  </a:moveTo>
                  <a:lnTo>
                    <a:pt x="21600" y="11784"/>
                  </a:lnTo>
                  <a:cubicBezTo>
                    <a:pt x="19267" y="15419"/>
                    <a:pt x="15759" y="18239"/>
                    <a:pt x="11598" y="19826"/>
                  </a:cubicBezTo>
                  <a:cubicBezTo>
                    <a:pt x="7919" y="21229"/>
                    <a:pt x="3894" y="21600"/>
                    <a:pt x="0" y="20896"/>
                  </a:cubicBezTo>
                  <a:lnTo>
                    <a:pt x="10857" y="6567"/>
                  </a:lnTo>
                  <a:cubicBezTo>
                    <a:pt x="11599" y="5663"/>
                    <a:pt x="12137" y="4623"/>
                    <a:pt x="12439" y="3514"/>
                  </a:cubicBezTo>
                  <a:cubicBezTo>
                    <a:pt x="12751" y="2366"/>
                    <a:pt x="12804" y="1168"/>
                    <a:pt x="12593" y="0"/>
                  </a:cubicBezTo>
                  <a:close/>
                </a:path>
              </a:pathLst>
            </a:custGeom>
            <a:solidFill>
              <a:schemeClr val="accent3"/>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62" name="Google Shape;162;p27"/>
            <p:cNvSpPr/>
            <p:nvPr/>
          </p:nvSpPr>
          <p:spPr>
            <a:xfrm>
              <a:off x="4676823" y="1946286"/>
              <a:ext cx="1378690" cy="1668222"/>
            </a:xfrm>
            <a:custGeom>
              <a:avLst/>
              <a:gdLst/>
              <a:ahLst/>
              <a:cxnLst/>
              <a:rect l="l" t="t" r="r" b="b"/>
              <a:pathLst>
                <a:path w="21337" h="21600" extrusionOk="0">
                  <a:moveTo>
                    <a:pt x="0" y="4387"/>
                  </a:moveTo>
                  <a:lnTo>
                    <a:pt x="15846" y="0"/>
                  </a:lnTo>
                  <a:cubicBezTo>
                    <a:pt x="19012" y="3104"/>
                    <a:pt x="20914" y="6970"/>
                    <a:pt x="21275" y="11038"/>
                  </a:cubicBezTo>
                  <a:cubicBezTo>
                    <a:pt x="21600" y="14704"/>
                    <a:pt x="20656" y="18371"/>
                    <a:pt x="18557" y="21600"/>
                  </a:cubicBezTo>
                  <a:lnTo>
                    <a:pt x="6371" y="7619"/>
                  </a:lnTo>
                  <a:cubicBezTo>
                    <a:pt x="5672" y="6816"/>
                    <a:pt x="4801" y="6128"/>
                    <a:pt x="3803" y="5590"/>
                  </a:cubicBezTo>
                  <a:cubicBezTo>
                    <a:pt x="2651" y="4968"/>
                    <a:pt x="1355" y="4558"/>
                    <a:pt x="0" y="4387"/>
                  </a:cubicBezTo>
                  <a:close/>
                </a:path>
              </a:pathLst>
            </a:custGeom>
            <a:solidFill>
              <a:schemeClr val="accent2"/>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63" name="Google Shape;163;p27"/>
            <p:cNvSpPr txBox="1"/>
            <p:nvPr/>
          </p:nvSpPr>
          <p:spPr>
            <a:xfrm>
              <a:off x="4444343" y="1670781"/>
              <a:ext cx="3123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Poppins"/>
                  <a:ea typeface="Poppins"/>
                  <a:cs typeface="Poppins"/>
                  <a:sym typeface="Poppins"/>
                </a:rPr>
                <a:t>01</a:t>
              </a:r>
              <a:endParaRPr sz="1600"/>
            </a:p>
          </p:txBody>
        </p:sp>
        <p:sp>
          <p:nvSpPr>
            <p:cNvPr id="164" name="Google Shape;164;p27"/>
            <p:cNvSpPr txBox="1"/>
            <p:nvPr/>
          </p:nvSpPr>
          <p:spPr>
            <a:xfrm>
              <a:off x="5443660" y="2500224"/>
              <a:ext cx="3606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Poppins"/>
                  <a:ea typeface="Poppins"/>
                  <a:cs typeface="Poppins"/>
                  <a:sym typeface="Poppins"/>
                </a:rPr>
                <a:t>02</a:t>
              </a:r>
              <a:endParaRPr sz="1600"/>
            </a:p>
          </p:txBody>
        </p:sp>
        <p:sp>
          <p:nvSpPr>
            <p:cNvPr id="165" name="Google Shape;165;p27"/>
            <p:cNvSpPr txBox="1"/>
            <p:nvPr/>
          </p:nvSpPr>
          <p:spPr>
            <a:xfrm>
              <a:off x="4929328" y="3709325"/>
              <a:ext cx="368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Poppins"/>
                  <a:ea typeface="Poppins"/>
                  <a:cs typeface="Poppins"/>
                  <a:sym typeface="Poppins"/>
                </a:rPr>
                <a:t>03</a:t>
              </a:r>
              <a:endParaRPr sz="1600"/>
            </a:p>
          </p:txBody>
        </p:sp>
        <p:sp>
          <p:nvSpPr>
            <p:cNvPr id="166" name="Google Shape;166;p27"/>
            <p:cNvSpPr txBox="1"/>
            <p:nvPr/>
          </p:nvSpPr>
          <p:spPr>
            <a:xfrm>
              <a:off x="3677557" y="3598802"/>
              <a:ext cx="386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Poppins"/>
                  <a:ea typeface="Poppins"/>
                  <a:cs typeface="Poppins"/>
                  <a:sym typeface="Poppins"/>
                </a:rPr>
                <a:t>04</a:t>
              </a:r>
              <a:endParaRPr sz="1600"/>
            </a:p>
          </p:txBody>
        </p:sp>
        <p:sp>
          <p:nvSpPr>
            <p:cNvPr id="167" name="Google Shape;167;p27"/>
            <p:cNvSpPr txBox="1"/>
            <p:nvPr/>
          </p:nvSpPr>
          <p:spPr>
            <a:xfrm>
              <a:off x="3395840" y="2345006"/>
              <a:ext cx="3804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Poppins"/>
                  <a:ea typeface="Poppins"/>
                  <a:cs typeface="Poppins"/>
                  <a:sym typeface="Poppins"/>
                </a:rPr>
                <a:t>05</a:t>
              </a:r>
              <a:endParaRPr sz="1600"/>
            </a:p>
          </p:txBody>
        </p:sp>
      </p:grpSp>
      <p:sp>
        <p:nvSpPr>
          <p:cNvPr id="168" name="Google Shape;168;p27"/>
          <p:cNvSpPr txBox="1">
            <a:spLocks noGrp="1"/>
          </p:cNvSpPr>
          <p:nvPr>
            <p:ph type="subTitle" idx="5"/>
          </p:nvPr>
        </p:nvSpPr>
        <p:spPr>
          <a:xfrm>
            <a:off x="6354875" y="3668350"/>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oints 4_3">
  <p:cSld name="CUSTOM_3_1">
    <p:spTree>
      <p:nvGrpSpPr>
        <p:cNvPr id="1" name="Shape 169"/>
        <p:cNvGrpSpPr/>
        <p:nvPr/>
      </p:nvGrpSpPr>
      <p:grpSpPr>
        <a:xfrm>
          <a:off x="0" y="0"/>
          <a:ext cx="0" cy="0"/>
          <a:chOff x="0" y="0"/>
          <a:chExt cx="0" cy="0"/>
        </a:xfrm>
      </p:grpSpPr>
      <p:sp>
        <p:nvSpPr>
          <p:cNvPr id="170" name="Google Shape;170;p28"/>
          <p:cNvSpPr txBox="1"/>
          <p:nvPr/>
        </p:nvSpPr>
        <p:spPr>
          <a:xfrm>
            <a:off x="563145"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01</a:t>
            </a:r>
            <a:endParaRPr sz="2000">
              <a:solidFill>
                <a:schemeClr val="accent4"/>
              </a:solidFill>
            </a:endParaRPr>
          </a:p>
        </p:txBody>
      </p:sp>
      <p:sp>
        <p:nvSpPr>
          <p:cNvPr id="171" name="Google Shape;171;p28"/>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sp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72" name="Google Shape;172;p28"/>
          <p:cNvSpPr txBox="1">
            <a:spLocks noGrp="1"/>
          </p:cNvSpPr>
          <p:nvPr>
            <p:ph type="subTitle" idx="1"/>
          </p:nvPr>
        </p:nvSpPr>
        <p:spPr>
          <a:xfrm>
            <a:off x="1106375"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3" name="Google Shape;173;p28"/>
          <p:cNvSpPr txBox="1"/>
          <p:nvPr/>
        </p:nvSpPr>
        <p:spPr>
          <a:xfrm>
            <a:off x="4944270"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02</a:t>
            </a:r>
            <a:endParaRPr sz="2000">
              <a:solidFill>
                <a:schemeClr val="accent4"/>
              </a:solidFill>
            </a:endParaRPr>
          </a:p>
        </p:txBody>
      </p:sp>
      <p:sp>
        <p:nvSpPr>
          <p:cNvPr id="174" name="Google Shape;174;p28"/>
          <p:cNvSpPr txBox="1">
            <a:spLocks noGrp="1"/>
          </p:cNvSpPr>
          <p:nvPr>
            <p:ph type="subTitle" idx="2"/>
          </p:nvPr>
        </p:nvSpPr>
        <p:spPr>
          <a:xfrm>
            <a:off x="5487500"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5" name="Google Shape;175;p28"/>
          <p:cNvSpPr txBox="1"/>
          <p:nvPr/>
        </p:nvSpPr>
        <p:spPr>
          <a:xfrm>
            <a:off x="563145"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03</a:t>
            </a:r>
            <a:endParaRPr sz="2000">
              <a:solidFill>
                <a:schemeClr val="accent4"/>
              </a:solidFill>
            </a:endParaRPr>
          </a:p>
        </p:txBody>
      </p:sp>
      <p:sp>
        <p:nvSpPr>
          <p:cNvPr id="176" name="Google Shape;176;p28"/>
          <p:cNvSpPr txBox="1">
            <a:spLocks noGrp="1"/>
          </p:cNvSpPr>
          <p:nvPr>
            <p:ph type="subTitle" idx="3"/>
          </p:nvPr>
        </p:nvSpPr>
        <p:spPr>
          <a:xfrm>
            <a:off x="1106375"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7" name="Google Shape;177;p28"/>
          <p:cNvSpPr txBox="1"/>
          <p:nvPr/>
        </p:nvSpPr>
        <p:spPr>
          <a:xfrm>
            <a:off x="4944270"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04</a:t>
            </a:r>
            <a:endParaRPr sz="2000">
              <a:solidFill>
                <a:schemeClr val="accent4"/>
              </a:solidFill>
            </a:endParaRPr>
          </a:p>
        </p:txBody>
      </p:sp>
      <p:sp>
        <p:nvSpPr>
          <p:cNvPr id="178" name="Google Shape;178;p28"/>
          <p:cNvSpPr txBox="1">
            <a:spLocks noGrp="1"/>
          </p:cNvSpPr>
          <p:nvPr>
            <p:ph type="subTitle" idx="4"/>
          </p:nvPr>
        </p:nvSpPr>
        <p:spPr>
          <a:xfrm>
            <a:off x="5487500"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pos="1404">
          <p15:clr>
            <a:srgbClr val="E46962"/>
          </p15:clr>
        </p15:guide>
        <p15:guide id="2" orient="horz" pos="979">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A_Title_Body_1">
  <p:cSld name="TITLE_1">
    <p:spTree>
      <p:nvGrpSpPr>
        <p:cNvPr id="1" name="Shape 58"/>
        <p:cNvGrpSpPr/>
        <p:nvPr/>
      </p:nvGrpSpPr>
      <p:grpSpPr>
        <a:xfrm>
          <a:off x="0" y="0"/>
          <a:ext cx="0" cy="0"/>
          <a:chOff x="0" y="0"/>
          <a:chExt cx="0" cy="0"/>
        </a:xfrm>
      </p:grpSpPr>
      <p:sp>
        <p:nvSpPr>
          <p:cNvPr id="59" name="Google Shape;5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5"/>
          <p:cNvSpPr>
            <a:spLocks noGrp="1"/>
          </p:cNvSpPr>
          <p:nvPr>
            <p:ph type="pic" idx="2"/>
          </p:nvPr>
        </p:nvSpPr>
        <p:spPr>
          <a:xfrm>
            <a:off x="5711758" y="0"/>
            <a:ext cx="3432300" cy="5143500"/>
          </a:xfrm>
          <a:prstGeom prst="roundRect">
            <a:avLst>
              <a:gd name="adj" fmla="val 0"/>
            </a:avLst>
          </a:prstGeom>
          <a:noFill/>
          <a:ln>
            <a:noFill/>
          </a:ln>
        </p:spPr>
      </p:sp>
      <p:sp>
        <p:nvSpPr>
          <p:cNvPr id="61" name="Google Shape;61;p15"/>
          <p:cNvSpPr txBox="1">
            <a:spLocks noGrp="1"/>
          </p:cNvSpPr>
          <p:nvPr>
            <p:ph type="title"/>
          </p:nvPr>
        </p:nvSpPr>
        <p:spPr>
          <a:xfrm>
            <a:off x="632175" y="650250"/>
            <a:ext cx="5046000" cy="7269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62" name="Google Shape;62;p15"/>
          <p:cNvSpPr txBox="1">
            <a:spLocks noGrp="1"/>
          </p:cNvSpPr>
          <p:nvPr>
            <p:ph type="subTitle" idx="1"/>
          </p:nvPr>
        </p:nvSpPr>
        <p:spPr>
          <a:xfrm>
            <a:off x="642700" y="1562500"/>
            <a:ext cx="4337400" cy="19647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sz="13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984">
          <p15:clr>
            <a:srgbClr val="E46962"/>
          </p15:clr>
        </p15:guide>
        <p15:guide id="7" orient="horz" pos="1080">
          <p15:clr>
            <a:srgbClr val="E46962"/>
          </p15:clr>
        </p15:guide>
        <p15:guide id="8" orient="horz" pos="41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A_Title_Body_2">
  <p:cSld name="TITLE_1_1">
    <p:spTree>
      <p:nvGrpSpPr>
        <p:cNvPr id="1" name="Shape 63"/>
        <p:cNvGrpSpPr/>
        <p:nvPr/>
      </p:nvGrpSpPr>
      <p:grpSpPr>
        <a:xfrm>
          <a:off x="0" y="0"/>
          <a:ext cx="0" cy="0"/>
          <a:chOff x="0" y="0"/>
          <a:chExt cx="0" cy="0"/>
        </a:xfrm>
      </p:grpSpPr>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16"/>
          <p:cNvSpPr>
            <a:spLocks noGrp="1"/>
          </p:cNvSpPr>
          <p:nvPr>
            <p:ph type="pic" idx="2"/>
          </p:nvPr>
        </p:nvSpPr>
        <p:spPr>
          <a:xfrm>
            <a:off x="0" y="100"/>
            <a:ext cx="3432300" cy="5143500"/>
          </a:xfrm>
          <a:prstGeom prst="roundRect">
            <a:avLst>
              <a:gd name="adj" fmla="val 0"/>
            </a:avLst>
          </a:prstGeom>
          <a:noFill/>
          <a:ln>
            <a:noFill/>
          </a:ln>
        </p:spPr>
      </p:sp>
      <p:sp>
        <p:nvSpPr>
          <p:cNvPr id="66" name="Google Shape;66;p16"/>
          <p:cNvSpPr txBox="1">
            <a:spLocks noGrp="1"/>
          </p:cNvSpPr>
          <p:nvPr>
            <p:ph type="subTitle" idx="1"/>
          </p:nvPr>
        </p:nvSpPr>
        <p:spPr>
          <a:xfrm>
            <a:off x="4135200" y="1595175"/>
            <a:ext cx="4176600" cy="19647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sz="13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6"/>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oints 2_1">
  <p:cSld name="TITLE_1_1_2">
    <p:spTree>
      <p:nvGrpSpPr>
        <p:cNvPr id="1" name="Shape 68"/>
        <p:cNvGrpSpPr/>
        <p:nvPr/>
      </p:nvGrpSpPr>
      <p:grpSpPr>
        <a:xfrm>
          <a:off x="0" y="0"/>
          <a:ext cx="0" cy="0"/>
          <a:chOff x="0" y="0"/>
          <a:chExt cx="0" cy="0"/>
        </a:xfrm>
      </p:grpSpPr>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70" name="Google Shape;70;p17"/>
          <p:cNvSpPr>
            <a:spLocks noGrp="1"/>
          </p:cNvSpPr>
          <p:nvPr>
            <p:ph type="pic" idx="2"/>
          </p:nvPr>
        </p:nvSpPr>
        <p:spPr>
          <a:xfrm>
            <a:off x="0" y="0"/>
            <a:ext cx="3432300" cy="5143500"/>
          </a:xfrm>
          <a:prstGeom prst="roundRect">
            <a:avLst>
              <a:gd name="adj" fmla="val 0"/>
            </a:avLst>
          </a:prstGeom>
          <a:noFill/>
          <a:ln>
            <a:noFill/>
          </a:ln>
        </p:spPr>
      </p:sp>
      <p:sp>
        <p:nvSpPr>
          <p:cNvPr id="71" name="Google Shape;71;p17"/>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72" name="Google Shape;72;p17"/>
          <p:cNvSpPr txBox="1"/>
          <p:nvPr/>
        </p:nvSpPr>
        <p:spPr>
          <a:xfrm>
            <a:off x="41351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01</a:t>
            </a:r>
            <a:endParaRPr sz="2000">
              <a:solidFill>
                <a:schemeClr val="accent4"/>
              </a:solidFill>
            </a:endParaRPr>
          </a:p>
        </p:txBody>
      </p:sp>
      <p:sp>
        <p:nvSpPr>
          <p:cNvPr id="73" name="Google Shape;73;p17"/>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74" name="Google Shape;74;p17"/>
          <p:cNvSpPr txBox="1"/>
          <p:nvPr/>
        </p:nvSpPr>
        <p:spPr>
          <a:xfrm>
            <a:off x="41351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02</a:t>
            </a:r>
            <a:endParaRPr sz="2000">
              <a:solidFill>
                <a:schemeClr val="accent4"/>
              </a:solidFill>
            </a:endParaRPr>
          </a:p>
        </p:txBody>
      </p:sp>
      <p:sp>
        <p:nvSpPr>
          <p:cNvPr id="75" name="Google Shape;75;p17"/>
          <p:cNvSpPr txBox="1">
            <a:spLocks noGrp="1"/>
          </p:cNvSpPr>
          <p:nvPr>
            <p:ph type="subTitle" idx="3"/>
          </p:nvPr>
        </p:nvSpPr>
        <p:spPr>
          <a:xfrm>
            <a:off x="46784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oints 2_2">
  <p:cSld name="TITLE_1_1_2_1">
    <p:spTree>
      <p:nvGrpSpPr>
        <p:cNvPr id="1" name="Shape 76"/>
        <p:cNvGrpSpPr/>
        <p:nvPr/>
      </p:nvGrpSpPr>
      <p:grpSpPr>
        <a:xfrm>
          <a:off x="0" y="0"/>
          <a:ext cx="0" cy="0"/>
          <a:chOff x="0" y="0"/>
          <a:chExt cx="0" cy="0"/>
        </a:xfrm>
      </p:grpSpPr>
      <p:sp>
        <p:nvSpPr>
          <p:cNvPr id="77" name="Google Shape;7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78" name="Google Shape;78;p18"/>
          <p:cNvSpPr>
            <a:spLocks noGrp="1"/>
          </p:cNvSpPr>
          <p:nvPr>
            <p:ph type="pic" idx="2"/>
          </p:nvPr>
        </p:nvSpPr>
        <p:spPr>
          <a:xfrm>
            <a:off x="5711663" y="0"/>
            <a:ext cx="3432300" cy="5143500"/>
          </a:xfrm>
          <a:prstGeom prst="roundRect">
            <a:avLst>
              <a:gd name="adj" fmla="val 0"/>
            </a:avLst>
          </a:prstGeom>
          <a:noFill/>
          <a:ln>
            <a:noFill/>
          </a:ln>
        </p:spPr>
      </p:sp>
      <p:sp>
        <p:nvSpPr>
          <p:cNvPr id="79" name="Google Shape;79;p18"/>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0" name="Google Shape;80;p18"/>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01</a:t>
            </a:r>
            <a:endParaRPr sz="2000">
              <a:solidFill>
                <a:schemeClr val="accent4"/>
              </a:solidFill>
            </a:endParaRPr>
          </a:p>
        </p:txBody>
      </p:sp>
      <p:sp>
        <p:nvSpPr>
          <p:cNvPr id="81" name="Google Shape;81;p18"/>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82" name="Google Shape;82;p18"/>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02</a:t>
            </a:r>
            <a:endParaRPr sz="2000">
              <a:solidFill>
                <a:schemeClr val="accent4"/>
              </a:solidFill>
            </a:endParaRPr>
          </a:p>
        </p:txBody>
      </p:sp>
      <p:sp>
        <p:nvSpPr>
          <p:cNvPr id="83" name="Google Shape;83;p18"/>
          <p:cNvSpPr txBox="1">
            <a:spLocks noGrp="1"/>
          </p:cNvSpPr>
          <p:nvPr>
            <p:ph type="subTitle" idx="3"/>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oints 3_2">
  <p:cSld name="TITLE_1_1_2_1_1">
    <p:spTree>
      <p:nvGrpSpPr>
        <p:cNvPr id="1" name="Shape 84"/>
        <p:cNvGrpSpPr/>
        <p:nvPr/>
      </p:nvGrpSpPr>
      <p:grpSpPr>
        <a:xfrm>
          <a:off x="0" y="0"/>
          <a:ext cx="0" cy="0"/>
          <a:chOff x="0" y="0"/>
          <a:chExt cx="0" cy="0"/>
        </a:xfrm>
      </p:grpSpPr>
      <p:sp>
        <p:nvSpPr>
          <p:cNvPr id="85" name="Google Shape;85;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86" name="Google Shape;86;p19"/>
          <p:cNvSpPr>
            <a:spLocks noGrp="1"/>
          </p:cNvSpPr>
          <p:nvPr>
            <p:ph type="pic" idx="2"/>
          </p:nvPr>
        </p:nvSpPr>
        <p:spPr>
          <a:xfrm>
            <a:off x="5711663" y="100"/>
            <a:ext cx="3432300" cy="5143500"/>
          </a:xfrm>
          <a:prstGeom prst="roundRect">
            <a:avLst>
              <a:gd name="adj" fmla="val 0"/>
            </a:avLst>
          </a:prstGeom>
          <a:noFill/>
          <a:ln>
            <a:noFill/>
          </a:ln>
        </p:spPr>
      </p:sp>
      <p:sp>
        <p:nvSpPr>
          <p:cNvPr id="87" name="Google Shape;87;p19"/>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8" name="Google Shape;88;p19"/>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01</a:t>
            </a:r>
            <a:endParaRPr sz="2000">
              <a:solidFill>
                <a:schemeClr val="accent4"/>
              </a:solidFill>
            </a:endParaRPr>
          </a:p>
        </p:txBody>
      </p:sp>
      <p:sp>
        <p:nvSpPr>
          <p:cNvPr id="89" name="Google Shape;89;p19"/>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90" name="Google Shape;90;p19"/>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02</a:t>
            </a:r>
            <a:endParaRPr sz="2000">
              <a:solidFill>
                <a:schemeClr val="accent4"/>
              </a:solidFill>
            </a:endParaRPr>
          </a:p>
        </p:txBody>
      </p:sp>
      <p:sp>
        <p:nvSpPr>
          <p:cNvPr id="91" name="Google Shape;91;p19"/>
          <p:cNvSpPr txBox="1">
            <a:spLocks noGrp="1"/>
          </p:cNvSpPr>
          <p:nvPr>
            <p:ph type="subTitle" idx="3"/>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92" name="Google Shape;92;p19"/>
          <p:cNvSpPr txBox="1"/>
          <p:nvPr/>
        </p:nvSpPr>
        <p:spPr>
          <a:xfrm>
            <a:off x="642695" y="38073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 sz="2000" b="1">
                <a:solidFill>
                  <a:schemeClr val="accent4"/>
                </a:solidFill>
                <a:latin typeface="Poppins"/>
                <a:ea typeface="Poppins"/>
                <a:cs typeface="Poppins"/>
                <a:sym typeface="Poppins"/>
              </a:rPr>
              <a:t>03</a:t>
            </a:r>
            <a:endParaRPr sz="2000">
              <a:solidFill>
                <a:schemeClr val="accent4"/>
              </a:solidFill>
            </a:endParaRPr>
          </a:p>
        </p:txBody>
      </p:sp>
      <p:sp>
        <p:nvSpPr>
          <p:cNvPr id="93" name="Google Shape;93;p19"/>
          <p:cNvSpPr txBox="1">
            <a:spLocks noGrp="1"/>
          </p:cNvSpPr>
          <p:nvPr>
            <p:ph type="subTitle" idx="4"/>
          </p:nvPr>
        </p:nvSpPr>
        <p:spPr>
          <a:xfrm>
            <a:off x="1185925" y="37655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A_Title_Body_3">
  <p:cSld name="TITLE_1_1_1">
    <p:spTree>
      <p:nvGrpSpPr>
        <p:cNvPr id="1" name="Shape 94"/>
        <p:cNvGrpSpPr/>
        <p:nvPr/>
      </p:nvGrpSpPr>
      <p:grpSpPr>
        <a:xfrm>
          <a:off x="0" y="0"/>
          <a:ext cx="0" cy="0"/>
          <a:chOff x="0" y="0"/>
          <a:chExt cx="0" cy="0"/>
        </a:xfrm>
      </p:grpSpPr>
      <p:sp>
        <p:nvSpPr>
          <p:cNvPr id="95" name="Google Shape;9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96" name="Google Shape;96;p20"/>
          <p:cNvSpPr txBox="1">
            <a:spLocks noGrp="1"/>
          </p:cNvSpPr>
          <p:nvPr>
            <p:ph type="subTitle" idx="1"/>
          </p:nvPr>
        </p:nvSpPr>
        <p:spPr>
          <a:xfrm>
            <a:off x="383075" y="1798300"/>
            <a:ext cx="2469000" cy="4074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0"/>
          <p:cNvSpPr txBox="1">
            <a:spLocks noGrp="1"/>
          </p:cNvSpPr>
          <p:nvPr>
            <p:ph type="subTitle" idx="2"/>
          </p:nvPr>
        </p:nvSpPr>
        <p:spPr>
          <a:xfrm>
            <a:off x="3284763" y="17983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8" name="Google Shape;98;p20"/>
          <p:cNvSpPr txBox="1">
            <a:spLocks noGrp="1"/>
          </p:cNvSpPr>
          <p:nvPr>
            <p:ph type="title"/>
          </p:nvPr>
        </p:nvSpPr>
        <p:spPr>
          <a:xfrm>
            <a:off x="383075" y="900950"/>
            <a:ext cx="7753500" cy="6360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99" name="Google Shape;99;p20"/>
          <p:cNvSpPr txBox="1">
            <a:spLocks noGrp="1"/>
          </p:cNvSpPr>
          <p:nvPr>
            <p:ph type="subTitle" idx="3"/>
          </p:nvPr>
        </p:nvSpPr>
        <p:spPr>
          <a:xfrm>
            <a:off x="6186450" y="17983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A_Title_Body_1_no_image">
  <p:cSld name="TITLE_1_1_1_2">
    <p:spTree>
      <p:nvGrpSpPr>
        <p:cNvPr id="1" name="Shape 100"/>
        <p:cNvGrpSpPr/>
        <p:nvPr/>
      </p:nvGrpSpPr>
      <p:grpSpPr>
        <a:xfrm>
          <a:off x="0" y="0"/>
          <a:ext cx="0" cy="0"/>
          <a:chOff x="0" y="0"/>
          <a:chExt cx="0" cy="0"/>
        </a:xfrm>
      </p:grpSpPr>
      <p:sp>
        <p:nvSpPr>
          <p:cNvPr id="101" name="Google Shape;101;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02" name="Google Shape;102;p21"/>
          <p:cNvSpPr txBox="1">
            <a:spLocks noGrp="1"/>
          </p:cNvSpPr>
          <p:nvPr>
            <p:ph type="subTitle" idx="1"/>
          </p:nvPr>
        </p:nvSpPr>
        <p:spPr>
          <a:xfrm>
            <a:off x="383075" y="1631475"/>
            <a:ext cx="7753500" cy="4074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3" name="Google Shape;103;p21"/>
          <p:cNvSpPr txBox="1">
            <a:spLocks noGrp="1"/>
          </p:cNvSpPr>
          <p:nvPr>
            <p:ph type="title"/>
          </p:nvPr>
        </p:nvSpPr>
        <p:spPr>
          <a:xfrm>
            <a:off x="383075" y="900950"/>
            <a:ext cx="7753500" cy="6360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A_Outro_1">
  <p:cSld name="TITLE_1_1_1_1">
    <p:spTree>
      <p:nvGrpSpPr>
        <p:cNvPr id="1" name="Shape 104"/>
        <p:cNvGrpSpPr/>
        <p:nvPr/>
      </p:nvGrpSpPr>
      <p:grpSpPr>
        <a:xfrm>
          <a:off x="0" y="0"/>
          <a:ext cx="0" cy="0"/>
          <a:chOff x="0" y="0"/>
          <a:chExt cx="0" cy="0"/>
        </a:xfrm>
      </p:grpSpPr>
      <p:sp>
        <p:nvSpPr>
          <p:cNvPr id="105" name="Google Shape;105;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06" name="Google Shape;106;p22"/>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spAutoFit/>
          </a:bodyPr>
          <a:lstStyle>
            <a:lvl1pPr lvl="0" algn="ctr">
              <a:spcBef>
                <a:spcPts val="0"/>
              </a:spcBef>
              <a:spcAft>
                <a:spcPts val="0"/>
              </a:spcAft>
              <a:buSzPts val="2600"/>
              <a:buNone/>
              <a:defRPr/>
            </a:lvl1pPr>
            <a:lvl2pPr lvl="1" algn="ctr">
              <a:spcBef>
                <a:spcPts val="0"/>
              </a:spcBef>
              <a:spcAft>
                <a:spcPts val="0"/>
              </a:spcAft>
              <a:buSzPts val="2800"/>
              <a:buNone/>
              <a:defRPr>
                <a:latin typeface="Poppins"/>
                <a:ea typeface="Poppins"/>
                <a:cs typeface="Poppins"/>
                <a:sym typeface="Poppins"/>
              </a:defRPr>
            </a:lvl2pPr>
            <a:lvl3pPr lvl="2" algn="ctr">
              <a:spcBef>
                <a:spcPts val="0"/>
              </a:spcBef>
              <a:spcAft>
                <a:spcPts val="0"/>
              </a:spcAft>
              <a:buSzPts val="2800"/>
              <a:buNone/>
              <a:defRPr>
                <a:latin typeface="Poppins"/>
                <a:ea typeface="Poppins"/>
                <a:cs typeface="Poppins"/>
                <a:sym typeface="Poppins"/>
              </a:defRPr>
            </a:lvl3pPr>
            <a:lvl4pPr lvl="3" algn="ctr">
              <a:spcBef>
                <a:spcPts val="0"/>
              </a:spcBef>
              <a:spcAft>
                <a:spcPts val="0"/>
              </a:spcAft>
              <a:buSzPts val="2800"/>
              <a:buNone/>
              <a:defRPr>
                <a:latin typeface="Poppins"/>
                <a:ea typeface="Poppins"/>
                <a:cs typeface="Poppins"/>
                <a:sym typeface="Poppins"/>
              </a:defRPr>
            </a:lvl4pPr>
            <a:lvl5pPr lvl="4" algn="ctr">
              <a:spcBef>
                <a:spcPts val="0"/>
              </a:spcBef>
              <a:spcAft>
                <a:spcPts val="0"/>
              </a:spcAft>
              <a:buSzPts val="2800"/>
              <a:buNone/>
              <a:defRPr>
                <a:latin typeface="Poppins"/>
                <a:ea typeface="Poppins"/>
                <a:cs typeface="Poppins"/>
                <a:sym typeface="Poppins"/>
              </a:defRPr>
            </a:lvl5pPr>
            <a:lvl6pPr lvl="5" algn="ctr">
              <a:spcBef>
                <a:spcPts val="0"/>
              </a:spcBef>
              <a:spcAft>
                <a:spcPts val="0"/>
              </a:spcAft>
              <a:buSzPts val="2800"/>
              <a:buNone/>
              <a:defRPr>
                <a:latin typeface="Poppins"/>
                <a:ea typeface="Poppins"/>
                <a:cs typeface="Poppins"/>
                <a:sym typeface="Poppins"/>
              </a:defRPr>
            </a:lvl6pPr>
            <a:lvl7pPr lvl="6" algn="ctr">
              <a:spcBef>
                <a:spcPts val="0"/>
              </a:spcBef>
              <a:spcAft>
                <a:spcPts val="0"/>
              </a:spcAft>
              <a:buSzPts val="2800"/>
              <a:buNone/>
              <a:defRPr>
                <a:latin typeface="Poppins"/>
                <a:ea typeface="Poppins"/>
                <a:cs typeface="Poppins"/>
                <a:sym typeface="Poppins"/>
              </a:defRPr>
            </a:lvl7pPr>
            <a:lvl8pPr lvl="7" algn="ctr">
              <a:spcBef>
                <a:spcPts val="0"/>
              </a:spcBef>
              <a:spcAft>
                <a:spcPts val="0"/>
              </a:spcAft>
              <a:buSzPts val="2800"/>
              <a:buNone/>
              <a:defRPr>
                <a:latin typeface="Poppins"/>
                <a:ea typeface="Poppins"/>
                <a:cs typeface="Poppins"/>
                <a:sym typeface="Poppins"/>
              </a:defRPr>
            </a:lvl8pPr>
            <a:lvl9pPr lvl="8" algn="ctr">
              <a:spcBef>
                <a:spcPts val="0"/>
              </a:spcBef>
              <a:spcAft>
                <a:spcPts val="0"/>
              </a:spcAft>
              <a:buSzPts val="2800"/>
              <a:buNone/>
              <a:defRPr>
                <a:latin typeface="Poppins"/>
                <a:ea typeface="Poppins"/>
                <a:cs typeface="Poppins"/>
                <a:sym typeface="Poppins"/>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566250" y="445025"/>
            <a:ext cx="80115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600"/>
              <a:buFont typeface="Space Grotesk"/>
              <a:buNone/>
              <a:defRPr sz="2600" b="1">
                <a:solidFill>
                  <a:schemeClr val="dk2"/>
                </a:solidFill>
                <a:latin typeface="Space Grotesk"/>
                <a:ea typeface="Space Grotesk"/>
                <a:cs typeface="Space Grotesk"/>
                <a:sym typeface="Space Grotesk"/>
              </a:defRPr>
            </a:lvl1pPr>
            <a:lvl2pPr lvl="1">
              <a:spcBef>
                <a:spcPts val="0"/>
              </a:spcBef>
              <a:spcAft>
                <a:spcPts val="0"/>
              </a:spcAft>
              <a:buClr>
                <a:schemeClr val="dk2"/>
              </a:buClr>
              <a:buSzPts val="2800"/>
              <a:buFont typeface="Hanken Grotesk"/>
              <a:buNone/>
              <a:defRPr sz="2800" b="1">
                <a:solidFill>
                  <a:schemeClr val="dk2"/>
                </a:solidFill>
                <a:latin typeface="Hanken Grotesk"/>
                <a:ea typeface="Hanken Grotesk"/>
                <a:cs typeface="Hanken Grotesk"/>
                <a:sym typeface="Hanken Grotesk"/>
              </a:defRPr>
            </a:lvl2pPr>
            <a:lvl3pPr lvl="2">
              <a:spcBef>
                <a:spcPts val="0"/>
              </a:spcBef>
              <a:spcAft>
                <a:spcPts val="0"/>
              </a:spcAft>
              <a:buClr>
                <a:schemeClr val="dk2"/>
              </a:buClr>
              <a:buSzPts val="2800"/>
              <a:buFont typeface="Hanken Grotesk"/>
              <a:buNone/>
              <a:defRPr sz="2800" b="1">
                <a:solidFill>
                  <a:schemeClr val="dk2"/>
                </a:solidFill>
                <a:latin typeface="Hanken Grotesk"/>
                <a:ea typeface="Hanken Grotesk"/>
                <a:cs typeface="Hanken Grotesk"/>
                <a:sym typeface="Hanken Grotesk"/>
              </a:defRPr>
            </a:lvl3pPr>
            <a:lvl4pPr lvl="3">
              <a:spcBef>
                <a:spcPts val="0"/>
              </a:spcBef>
              <a:spcAft>
                <a:spcPts val="0"/>
              </a:spcAft>
              <a:buClr>
                <a:schemeClr val="dk2"/>
              </a:buClr>
              <a:buSzPts val="2800"/>
              <a:buFont typeface="Hanken Grotesk"/>
              <a:buNone/>
              <a:defRPr sz="2800" b="1">
                <a:solidFill>
                  <a:schemeClr val="dk2"/>
                </a:solidFill>
                <a:latin typeface="Hanken Grotesk"/>
                <a:ea typeface="Hanken Grotesk"/>
                <a:cs typeface="Hanken Grotesk"/>
                <a:sym typeface="Hanken Grotesk"/>
              </a:defRPr>
            </a:lvl4pPr>
            <a:lvl5pPr lvl="4">
              <a:spcBef>
                <a:spcPts val="0"/>
              </a:spcBef>
              <a:spcAft>
                <a:spcPts val="0"/>
              </a:spcAft>
              <a:buClr>
                <a:schemeClr val="dk2"/>
              </a:buClr>
              <a:buSzPts val="2800"/>
              <a:buFont typeface="Hanken Grotesk"/>
              <a:buNone/>
              <a:defRPr sz="2800" b="1">
                <a:solidFill>
                  <a:schemeClr val="dk2"/>
                </a:solidFill>
                <a:latin typeface="Hanken Grotesk"/>
                <a:ea typeface="Hanken Grotesk"/>
                <a:cs typeface="Hanken Grotesk"/>
                <a:sym typeface="Hanken Grotesk"/>
              </a:defRPr>
            </a:lvl5pPr>
            <a:lvl6pPr lvl="5">
              <a:spcBef>
                <a:spcPts val="0"/>
              </a:spcBef>
              <a:spcAft>
                <a:spcPts val="0"/>
              </a:spcAft>
              <a:buClr>
                <a:schemeClr val="dk2"/>
              </a:buClr>
              <a:buSzPts val="2800"/>
              <a:buFont typeface="Hanken Grotesk"/>
              <a:buNone/>
              <a:defRPr sz="2800" b="1">
                <a:solidFill>
                  <a:schemeClr val="dk2"/>
                </a:solidFill>
                <a:latin typeface="Hanken Grotesk"/>
                <a:ea typeface="Hanken Grotesk"/>
                <a:cs typeface="Hanken Grotesk"/>
                <a:sym typeface="Hanken Grotesk"/>
              </a:defRPr>
            </a:lvl6pPr>
            <a:lvl7pPr lvl="6">
              <a:spcBef>
                <a:spcPts val="0"/>
              </a:spcBef>
              <a:spcAft>
                <a:spcPts val="0"/>
              </a:spcAft>
              <a:buClr>
                <a:schemeClr val="dk2"/>
              </a:buClr>
              <a:buSzPts val="2800"/>
              <a:buFont typeface="Hanken Grotesk"/>
              <a:buNone/>
              <a:defRPr sz="2800" b="1">
                <a:solidFill>
                  <a:schemeClr val="dk2"/>
                </a:solidFill>
                <a:latin typeface="Hanken Grotesk"/>
                <a:ea typeface="Hanken Grotesk"/>
                <a:cs typeface="Hanken Grotesk"/>
                <a:sym typeface="Hanken Grotesk"/>
              </a:defRPr>
            </a:lvl7pPr>
            <a:lvl8pPr lvl="7">
              <a:spcBef>
                <a:spcPts val="0"/>
              </a:spcBef>
              <a:spcAft>
                <a:spcPts val="0"/>
              </a:spcAft>
              <a:buClr>
                <a:schemeClr val="dk2"/>
              </a:buClr>
              <a:buSzPts val="2800"/>
              <a:buFont typeface="Hanken Grotesk"/>
              <a:buNone/>
              <a:defRPr sz="2800" b="1">
                <a:solidFill>
                  <a:schemeClr val="dk2"/>
                </a:solidFill>
                <a:latin typeface="Hanken Grotesk"/>
                <a:ea typeface="Hanken Grotesk"/>
                <a:cs typeface="Hanken Grotesk"/>
                <a:sym typeface="Hanken Grotesk"/>
              </a:defRPr>
            </a:lvl8pPr>
            <a:lvl9pPr lvl="8">
              <a:spcBef>
                <a:spcPts val="0"/>
              </a:spcBef>
              <a:spcAft>
                <a:spcPts val="0"/>
              </a:spcAft>
              <a:buClr>
                <a:schemeClr val="dk2"/>
              </a:buClr>
              <a:buSzPts val="2800"/>
              <a:buFont typeface="Hanken Grotesk"/>
              <a:buNone/>
              <a:defRPr sz="2800" b="1">
                <a:solidFill>
                  <a:schemeClr val="dk2"/>
                </a:solidFill>
                <a:latin typeface="Hanken Grotesk"/>
                <a:ea typeface="Hanken Grotesk"/>
                <a:cs typeface="Hanken Grotesk"/>
                <a:sym typeface="Hanken Grotesk"/>
              </a:defRPr>
            </a:lvl9pPr>
          </a:lstStyle>
          <a:p>
            <a:endParaRPr/>
          </a:p>
        </p:txBody>
      </p:sp>
      <p:sp>
        <p:nvSpPr>
          <p:cNvPr id="52" name="Google Shape;52;p13"/>
          <p:cNvSpPr txBox="1">
            <a:spLocks noGrp="1"/>
          </p:cNvSpPr>
          <p:nvPr>
            <p:ph type="body" idx="1"/>
          </p:nvPr>
        </p:nvSpPr>
        <p:spPr>
          <a:xfrm>
            <a:off x="566250" y="1377275"/>
            <a:ext cx="8011500" cy="31917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Inter Medium"/>
              <a:buChar char="●"/>
              <a:defRPr sz="1800">
                <a:solidFill>
                  <a:schemeClr val="dk2"/>
                </a:solidFill>
                <a:latin typeface="Inter Medium"/>
                <a:ea typeface="Inter Medium"/>
                <a:cs typeface="Inter Medium"/>
                <a:sym typeface="Inter Medium"/>
              </a:defRPr>
            </a:lvl1pPr>
            <a:lvl2pPr marL="914400" lvl="1" indent="-3175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2pPr>
            <a:lvl3pPr marL="1371600" lvl="2" indent="-3175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3pPr>
            <a:lvl4pPr marL="1828800" lvl="3" indent="-3175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4pPr>
            <a:lvl5pPr marL="2286000" lvl="4" indent="-3175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5pPr>
            <a:lvl6pPr marL="2743200" lvl="5" indent="-3175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6pPr>
            <a:lvl7pPr marL="3200400" lvl="6" indent="-3175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7pPr>
            <a:lvl8pPr marL="3657600" lvl="7" indent="-3175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8pPr>
            <a:lvl9pPr marL="4114800" lvl="8" indent="-3175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9pPr>
          </a:lstStyle>
          <a:p>
            <a:endParaRPr/>
          </a:p>
        </p:txBody>
      </p:sp>
      <p:sp>
        <p:nvSpPr>
          <p:cNvPr id="53" name="Google Shape;53;p13"/>
          <p:cNvSpPr txBox="1">
            <a:spLocks noGrp="1"/>
          </p:cNvSpPr>
          <p:nvPr>
            <p:ph type="sldNum" idx="12"/>
          </p:nvPr>
        </p:nvSpPr>
        <p:spPr>
          <a:xfrm>
            <a:off x="80290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357">
          <p15:clr>
            <a:srgbClr val="E46962"/>
          </p15:clr>
        </p15:guide>
        <p15:guide id="2" pos="5403">
          <p15:clr>
            <a:srgbClr val="E46962"/>
          </p15:clr>
        </p15:guide>
        <p15:guide id="3" orient="horz" pos="280">
          <p15:clr>
            <a:srgbClr val="E46962"/>
          </p15:clr>
        </p15:guide>
        <p15:guide id="4" orient="horz" pos="2878">
          <p15:clr>
            <a:srgbClr val="E46962"/>
          </p15:clr>
        </p15:guide>
        <p15:guide id="5" orient="horz" pos="868">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sciencedirect.com/science/article/pii/S2666651023000013"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github.com/rishabhmisra/News-Headlines-Dataset-For-Sarcasm-Detection"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9"/>
          <p:cNvSpPr txBox="1"/>
          <p:nvPr/>
        </p:nvSpPr>
        <p:spPr>
          <a:xfrm>
            <a:off x="1865750" y="515375"/>
            <a:ext cx="5597100" cy="861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600" b="1" dirty="0">
                <a:solidFill>
                  <a:schemeClr val="dk2"/>
                </a:solidFill>
                <a:latin typeface="Calibri" panose="020F0502020204030204" pitchFamily="34" charset="0"/>
                <a:ea typeface="Space Grotesk"/>
                <a:cs typeface="Calibri" panose="020F0502020204030204" pitchFamily="34" charset="0"/>
                <a:sym typeface="Space Grotesk"/>
              </a:rPr>
              <a:t>Sarcasm Detection</a:t>
            </a:r>
            <a:endParaRPr sz="2600" b="1" dirty="0">
              <a:solidFill>
                <a:schemeClr val="dk2"/>
              </a:solidFill>
              <a:latin typeface="Calibri" panose="020F0502020204030204" pitchFamily="34" charset="0"/>
              <a:ea typeface="Space Grotesk"/>
              <a:cs typeface="Calibri" panose="020F0502020204030204" pitchFamily="34" charset="0"/>
              <a:sym typeface="Space Grotesk"/>
            </a:endParaRPr>
          </a:p>
          <a:p>
            <a:pPr marL="0" lvl="0" indent="0" algn="l" rtl="0">
              <a:spcBef>
                <a:spcPts val="0"/>
              </a:spcBef>
              <a:spcAft>
                <a:spcPts val="0"/>
              </a:spcAft>
              <a:buNone/>
            </a:pPr>
            <a:endParaRPr sz="1800" dirty="0">
              <a:solidFill>
                <a:schemeClr val="dk2"/>
              </a:solidFill>
              <a:latin typeface="Inter Medium"/>
              <a:ea typeface="Inter Medium"/>
              <a:cs typeface="Inter Medium"/>
              <a:sym typeface="Inter Medium"/>
            </a:endParaRPr>
          </a:p>
        </p:txBody>
      </p:sp>
      <p:pic>
        <p:nvPicPr>
          <p:cNvPr id="184" name="Google Shape;184;p29"/>
          <p:cNvPicPr preferRelativeResize="0"/>
          <p:nvPr/>
        </p:nvPicPr>
        <p:blipFill>
          <a:blip r:embed="rId3">
            <a:alphaModFix/>
          </a:blip>
          <a:stretch>
            <a:fillRect/>
          </a:stretch>
        </p:blipFill>
        <p:spPr>
          <a:xfrm>
            <a:off x="566250" y="1432775"/>
            <a:ext cx="3030476" cy="3030476"/>
          </a:xfrm>
          <a:prstGeom prst="rect">
            <a:avLst/>
          </a:prstGeom>
          <a:noFill/>
          <a:ln>
            <a:noFill/>
          </a:ln>
        </p:spPr>
      </p:pic>
      <p:sp>
        <p:nvSpPr>
          <p:cNvPr id="185" name="Google Shape;185;p29"/>
          <p:cNvSpPr txBox="1"/>
          <p:nvPr/>
        </p:nvSpPr>
        <p:spPr>
          <a:xfrm>
            <a:off x="5878975" y="2545950"/>
            <a:ext cx="3284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solidFill>
                <a:schemeClr val="dk2"/>
              </a:solidFill>
              <a:latin typeface="Inter Medium"/>
              <a:ea typeface="Inter Medium"/>
              <a:cs typeface="Inter Medium"/>
              <a:sym typeface="Inter Medium"/>
            </a:endParaRPr>
          </a:p>
        </p:txBody>
      </p:sp>
      <p:sp>
        <p:nvSpPr>
          <p:cNvPr id="186" name="Google Shape;186;p29"/>
          <p:cNvSpPr txBox="1"/>
          <p:nvPr/>
        </p:nvSpPr>
        <p:spPr>
          <a:xfrm>
            <a:off x="4572000" y="2084250"/>
            <a:ext cx="4178400" cy="156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chemeClr val="dk2"/>
                </a:solidFill>
                <a:latin typeface="Calibri" panose="020F0502020204030204" pitchFamily="34" charset="0"/>
                <a:ea typeface="Inter Medium"/>
                <a:cs typeface="Calibri" panose="020F0502020204030204" pitchFamily="34" charset="0"/>
                <a:sym typeface="Inter Medium"/>
              </a:rPr>
              <a:t>Team Members :</a:t>
            </a:r>
            <a:endParaRPr sz="1800" dirty="0">
              <a:solidFill>
                <a:schemeClr val="dk2"/>
              </a:solidFill>
              <a:latin typeface="Calibri" panose="020F0502020204030204" pitchFamily="34" charset="0"/>
              <a:ea typeface="Inter Medium"/>
              <a:cs typeface="Calibri" panose="020F0502020204030204" pitchFamily="34" charset="0"/>
              <a:sym typeface="Inter Medium"/>
            </a:endParaRPr>
          </a:p>
          <a:p>
            <a:pPr marL="0" lvl="0" indent="0" algn="l" rtl="0">
              <a:spcBef>
                <a:spcPts val="0"/>
              </a:spcBef>
              <a:spcAft>
                <a:spcPts val="0"/>
              </a:spcAft>
              <a:buNone/>
            </a:pPr>
            <a:endParaRPr sz="1800" dirty="0">
              <a:solidFill>
                <a:schemeClr val="dk2"/>
              </a:solidFill>
              <a:latin typeface="Calibri" panose="020F0502020204030204" pitchFamily="34" charset="0"/>
              <a:ea typeface="Inter Medium"/>
              <a:cs typeface="Calibri" panose="020F0502020204030204" pitchFamily="34" charset="0"/>
              <a:sym typeface="Inter Medium"/>
            </a:endParaRPr>
          </a:p>
          <a:p>
            <a:pPr marL="0" lvl="0" indent="0" algn="l" rtl="0">
              <a:spcBef>
                <a:spcPts val="0"/>
              </a:spcBef>
              <a:spcAft>
                <a:spcPts val="0"/>
              </a:spcAft>
              <a:buNone/>
            </a:pPr>
            <a:r>
              <a:rPr lang="en" sz="1800" dirty="0" err="1">
                <a:solidFill>
                  <a:schemeClr val="dk2"/>
                </a:solidFill>
                <a:latin typeface="Calibri" panose="020F0502020204030204" pitchFamily="34" charset="0"/>
                <a:ea typeface="Calibri"/>
                <a:cs typeface="Calibri" panose="020F0502020204030204" pitchFamily="34" charset="0"/>
                <a:sym typeface="Calibri"/>
              </a:rPr>
              <a:t>Vishesh</a:t>
            </a:r>
            <a:r>
              <a:rPr lang="en" sz="1800" dirty="0">
                <a:solidFill>
                  <a:schemeClr val="dk2"/>
                </a:solidFill>
                <a:latin typeface="Calibri" panose="020F0502020204030204" pitchFamily="34" charset="0"/>
                <a:ea typeface="Calibri"/>
                <a:cs typeface="Calibri" panose="020F0502020204030204" pitchFamily="34" charset="0"/>
                <a:sym typeface="Calibri"/>
              </a:rPr>
              <a:t> </a:t>
            </a:r>
            <a:r>
              <a:rPr lang="en" sz="1800" dirty="0" err="1">
                <a:solidFill>
                  <a:schemeClr val="dk2"/>
                </a:solidFill>
                <a:latin typeface="Calibri" panose="020F0502020204030204" pitchFamily="34" charset="0"/>
                <a:ea typeface="Calibri"/>
                <a:cs typeface="Calibri" panose="020F0502020204030204" pitchFamily="34" charset="0"/>
                <a:sym typeface="Calibri"/>
              </a:rPr>
              <a:t>Paka</a:t>
            </a:r>
            <a:endParaRPr sz="1800" dirty="0">
              <a:solidFill>
                <a:schemeClr val="dk2"/>
              </a:solidFill>
              <a:latin typeface="Calibri" panose="020F0502020204030204" pitchFamily="34" charset="0"/>
              <a:ea typeface="Calibri"/>
              <a:cs typeface="Calibri" panose="020F0502020204030204" pitchFamily="34" charset="0"/>
              <a:sym typeface="Calibri"/>
            </a:endParaRPr>
          </a:p>
          <a:p>
            <a:pPr marL="0" lvl="0" indent="0" algn="l" rtl="0">
              <a:spcBef>
                <a:spcPts val="0"/>
              </a:spcBef>
              <a:spcAft>
                <a:spcPts val="0"/>
              </a:spcAft>
              <a:buNone/>
            </a:pPr>
            <a:r>
              <a:rPr lang="en" sz="1800" dirty="0" err="1">
                <a:solidFill>
                  <a:schemeClr val="dk2"/>
                </a:solidFill>
                <a:latin typeface="Calibri" panose="020F0502020204030204" pitchFamily="34" charset="0"/>
                <a:ea typeface="Calibri"/>
                <a:cs typeface="Calibri" panose="020F0502020204030204" pitchFamily="34" charset="0"/>
                <a:sym typeface="Calibri"/>
              </a:rPr>
              <a:t>Jahnavi</a:t>
            </a:r>
            <a:r>
              <a:rPr lang="en" sz="1800" dirty="0">
                <a:solidFill>
                  <a:schemeClr val="dk2"/>
                </a:solidFill>
                <a:latin typeface="Calibri" panose="020F0502020204030204" pitchFamily="34" charset="0"/>
                <a:ea typeface="Calibri"/>
                <a:cs typeface="Calibri" panose="020F0502020204030204" pitchFamily="34" charset="0"/>
                <a:sym typeface="Calibri"/>
              </a:rPr>
              <a:t> Chowdary </a:t>
            </a:r>
            <a:r>
              <a:rPr lang="en" sz="1800" dirty="0" err="1">
                <a:solidFill>
                  <a:schemeClr val="dk2"/>
                </a:solidFill>
                <a:latin typeface="Calibri" panose="020F0502020204030204" pitchFamily="34" charset="0"/>
                <a:ea typeface="Calibri"/>
                <a:cs typeface="Calibri" panose="020F0502020204030204" pitchFamily="34" charset="0"/>
                <a:sym typeface="Calibri"/>
              </a:rPr>
              <a:t>Tumati</a:t>
            </a:r>
            <a:endParaRPr sz="1800" dirty="0">
              <a:solidFill>
                <a:schemeClr val="dk2"/>
              </a:solidFill>
              <a:latin typeface="Calibri" panose="020F0502020204030204" pitchFamily="34" charset="0"/>
              <a:ea typeface="Calibri"/>
              <a:cs typeface="Calibri" panose="020F0502020204030204" pitchFamily="34" charset="0"/>
              <a:sym typeface="Calibri"/>
            </a:endParaRPr>
          </a:p>
          <a:p>
            <a:pPr marL="0" lvl="0" indent="0" algn="l" rtl="0">
              <a:spcBef>
                <a:spcPts val="0"/>
              </a:spcBef>
              <a:spcAft>
                <a:spcPts val="0"/>
              </a:spcAft>
              <a:buNone/>
            </a:pPr>
            <a:r>
              <a:rPr lang="en" sz="1800" dirty="0" err="1">
                <a:solidFill>
                  <a:schemeClr val="dk2"/>
                </a:solidFill>
                <a:latin typeface="Calibri" panose="020F0502020204030204" pitchFamily="34" charset="0"/>
                <a:ea typeface="Calibri"/>
                <a:cs typeface="Calibri" panose="020F0502020204030204" pitchFamily="34" charset="0"/>
                <a:sym typeface="Calibri"/>
              </a:rPr>
              <a:t>Srikar</a:t>
            </a:r>
            <a:r>
              <a:rPr lang="en" sz="1800" dirty="0">
                <a:solidFill>
                  <a:schemeClr val="dk2"/>
                </a:solidFill>
                <a:latin typeface="Calibri" panose="020F0502020204030204" pitchFamily="34" charset="0"/>
                <a:ea typeface="Calibri"/>
                <a:cs typeface="Calibri" panose="020F0502020204030204" pitchFamily="34" charset="0"/>
                <a:sym typeface="Calibri"/>
              </a:rPr>
              <a:t> </a:t>
            </a:r>
            <a:r>
              <a:rPr lang="en" sz="1800" dirty="0" err="1">
                <a:solidFill>
                  <a:schemeClr val="dk2"/>
                </a:solidFill>
                <a:latin typeface="Calibri" panose="020F0502020204030204" pitchFamily="34" charset="0"/>
                <a:ea typeface="Calibri"/>
                <a:cs typeface="Calibri" panose="020F0502020204030204" pitchFamily="34" charset="0"/>
                <a:sym typeface="Calibri"/>
              </a:rPr>
              <a:t>Rambhatla</a:t>
            </a:r>
            <a:endParaRPr sz="1800" dirty="0">
              <a:solidFill>
                <a:schemeClr val="dk2"/>
              </a:solidFill>
              <a:latin typeface="Calibri" panose="020F0502020204030204" pitchFamily="34" charset="0"/>
              <a:ea typeface="Calibri"/>
              <a:cs typeface="Calibri" panose="020F0502020204030204" pitchFamily="34" charset="0"/>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265043" y="-157245"/>
            <a:ext cx="8398566" cy="5068335"/>
          </a:xfrm>
          <a:prstGeom prst="rect">
            <a:avLst/>
          </a:prstGeom>
        </p:spPr>
        <p:txBody>
          <a:bodyPr spcFirstLastPara="1" wrap="square" lIns="91425" tIns="91425" rIns="91425" bIns="91425" anchor="t" anchorCtr="0">
            <a:noAutofit/>
          </a:bodyPr>
          <a:lstStyle/>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r>
              <a:rPr lang="en-US" sz="1600" b="1" i="0" u="none" strike="noStrike" dirty="0">
                <a:solidFill>
                  <a:srgbClr val="134D57"/>
                </a:solidFill>
                <a:effectLst/>
                <a:latin typeface="Calibri" panose="020F0502020204030204" pitchFamily="34" charset="0"/>
                <a:cs typeface="Calibri" panose="020F0502020204030204" pitchFamily="34" charset="0"/>
              </a:rPr>
              <a:t>Word Frequency Analysis</a:t>
            </a: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Word frequency analysis is essential for uncovering prevalent terms and patterns in news headlines. Using NLTK, we preprocess data and employ the Counter module to quantify word occurrences. The code generates word clouds, visually representing word frequencies in the dataset and distinguishing between sarcastic and non-sarcastic headlines. These visualizations aid in feature identification for subsequent analysis.</a:t>
            </a:r>
          </a:p>
          <a:p>
            <a:pPr marL="114300" indent="0" algn="just" fontAlgn="base"/>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a:t>
            </a: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pic>
        <p:nvPicPr>
          <p:cNvPr id="5" name="Picture 4">
            <a:extLst>
              <a:ext uri="{FF2B5EF4-FFF2-40B4-BE49-F238E27FC236}">
                <a16:creationId xmlns:a16="http://schemas.microsoft.com/office/drawing/2014/main" id="{E3EC3C90-58AE-7B07-BD52-0D5316DC20DB}"/>
              </a:ext>
            </a:extLst>
          </p:cNvPr>
          <p:cNvPicPr>
            <a:picLocks noChangeAspect="1"/>
          </p:cNvPicPr>
          <p:nvPr/>
        </p:nvPicPr>
        <p:blipFill>
          <a:blip r:embed="rId3"/>
          <a:stretch>
            <a:fillRect/>
          </a:stretch>
        </p:blipFill>
        <p:spPr>
          <a:xfrm>
            <a:off x="667081" y="2217420"/>
            <a:ext cx="2015576" cy="2693670"/>
          </a:xfrm>
          <a:prstGeom prst="rect">
            <a:avLst/>
          </a:prstGeom>
        </p:spPr>
      </p:pic>
      <p:pic>
        <p:nvPicPr>
          <p:cNvPr id="6" name="Picture 5">
            <a:extLst>
              <a:ext uri="{FF2B5EF4-FFF2-40B4-BE49-F238E27FC236}">
                <a16:creationId xmlns:a16="http://schemas.microsoft.com/office/drawing/2014/main" id="{F555985C-A503-2808-A567-3EF524816260}"/>
              </a:ext>
            </a:extLst>
          </p:cNvPr>
          <p:cNvPicPr>
            <a:picLocks noChangeAspect="1"/>
          </p:cNvPicPr>
          <p:nvPr/>
        </p:nvPicPr>
        <p:blipFill>
          <a:blip r:embed="rId4"/>
          <a:stretch>
            <a:fillRect/>
          </a:stretch>
        </p:blipFill>
        <p:spPr>
          <a:xfrm>
            <a:off x="3423920" y="2217420"/>
            <a:ext cx="4672330" cy="2355215"/>
          </a:xfrm>
          <a:prstGeom prst="rect">
            <a:avLst/>
          </a:prstGeom>
        </p:spPr>
      </p:pic>
    </p:spTree>
    <p:extLst>
      <p:ext uri="{BB962C8B-B14F-4D97-AF65-F5344CB8AC3E}">
        <p14:creationId xmlns:p14="http://schemas.microsoft.com/office/powerpoint/2010/main" val="2241908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17443" y="0"/>
            <a:ext cx="8398566" cy="5068335"/>
          </a:xfrm>
          <a:prstGeom prst="rect">
            <a:avLst/>
          </a:prstGeom>
        </p:spPr>
        <p:txBody>
          <a:bodyPr spcFirstLastPara="1" wrap="square" lIns="91425" tIns="91425" rIns="91425" bIns="91425" anchor="t" anchorCtr="0">
            <a:noAutofit/>
          </a:bodyPr>
          <a:lstStyle/>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r>
              <a:rPr lang="en-US" sz="1600" b="1" i="0" u="none" strike="noStrike" dirty="0">
                <a:solidFill>
                  <a:srgbClr val="134D57"/>
                </a:solidFill>
                <a:effectLst/>
                <a:latin typeface="Space Grotesk" pitchFamily="2" charset="77"/>
              </a:rPr>
              <a:t>                               </a:t>
            </a:r>
            <a:r>
              <a:rPr lang="en-US" sz="1600" b="1" i="0" u="none" strike="noStrike" dirty="0">
                <a:solidFill>
                  <a:srgbClr val="134D57"/>
                </a:solidFill>
                <a:effectLst/>
                <a:latin typeface="Calibri" panose="020F0502020204030204" pitchFamily="34" charset="0"/>
                <a:cs typeface="Calibri" panose="020F0502020204030204" pitchFamily="34" charset="0"/>
              </a:rPr>
              <a:t>Character length distribution in headlines</a:t>
            </a: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r>
              <a:rPr lang="en-US" b="0" i="0" dirty="0">
                <a:solidFill>
                  <a:schemeClr val="bg2"/>
                </a:solidFill>
                <a:effectLst/>
                <a:highlight>
                  <a:srgbClr val="FFFFFF"/>
                </a:highlight>
                <a:latin typeface="Calibri" panose="020F0502020204030204" pitchFamily="34" charset="0"/>
                <a:cs typeface="Calibri" panose="020F0502020204030204" pitchFamily="34" charset="0"/>
              </a:rPr>
              <a:t>.</a:t>
            </a: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pic>
        <p:nvPicPr>
          <p:cNvPr id="2" name="Picture 1">
            <a:extLst>
              <a:ext uri="{FF2B5EF4-FFF2-40B4-BE49-F238E27FC236}">
                <a16:creationId xmlns:a16="http://schemas.microsoft.com/office/drawing/2014/main" id="{AC9ACDD3-C6F0-0E57-F6FB-D851416D79B5}"/>
              </a:ext>
            </a:extLst>
          </p:cNvPr>
          <p:cNvPicPr>
            <a:picLocks noChangeAspect="1"/>
          </p:cNvPicPr>
          <p:nvPr/>
        </p:nvPicPr>
        <p:blipFill>
          <a:blip r:embed="rId3"/>
          <a:stretch>
            <a:fillRect/>
          </a:stretch>
        </p:blipFill>
        <p:spPr>
          <a:xfrm>
            <a:off x="1170884" y="1080098"/>
            <a:ext cx="5778500" cy="3161104"/>
          </a:xfrm>
          <a:prstGeom prst="rect">
            <a:avLst/>
          </a:prstGeom>
        </p:spPr>
      </p:pic>
    </p:spTree>
    <p:extLst>
      <p:ext uri="{BB962C8B-B14F-4D97-AF65-F5344CB8AC3E}">
        <p14:creationId xmlns:p14="http://schemas.microsoft.com/office/powerpoint/2010/main" val="2619924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17443" y="0"/>
            <a:ext cx="8398566" cy="5068335"/>
          </a:xfrm>
          <a:prstGeom prst="rect">
            <a:avLst/>
          </a:prstGeom>
        </p:spPr>
        <p:txBody>
          <a:bodyPr spcFirstLastPara="1" wrap="square" lIns="91425" tIns="91425" rIns="91425" bIns="91425" anchor="t" anchorCtr="0">
            <a:noAutofit/>
          </a:bodyPr>
          <a:lstStyle/>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r>
              <a:rPr lang="en-US" sz="1600" b="1" i="0" u="none" strike="noStrike" dirty="0">
                <a:solidFill>
                  <a:srgbClr val="134D57"/>
                </a:solidFill>
                <a:effectLst/>
                <a:latin typeface="Calibri" panose="020F0502020204030204" pitchFamily="34" charset="0"/>
                <a:cs typeface="Calibri" panose="020F0502020204030204" pitchFamily="34" charset="0"/>
              </a:rPr>
              <a:t>                                              Words distribution in headlines</a:t>
            </a: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r>
              <a:rPr lang="en-US" b="0" i="0" dirty="0">
                <a:solidFill>
                  <a:schemeClr val="bg2"/>
                </a:solidFill>
                <a:effectLst/>
                <a:highlight>
                  <a:srgbClr val="FFFFFF"/>
                </a:highlight>
                <a:latin typeface="Calibri" panose="020F0502020204030204" pitchFamily="34" charset="0"/>
                <a:cs typeface="Calibri" panose="020F0502020204030204" pitchFamily="34" charset="0"/>
              </a:rPr>
              <a:t>.</a:t>
            </a: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pic>
        <p:nvPicPr>
          <p:cNvPr id="3" name="Picture 2">
            <a:extLst>
              <a:ext uri="{FF2B5EF4-FFF2-40B4-BE49-F238E27FC236}">
                <a16:creationId xmlns:a16="http://schemas.microsoft.com/office/drawing/2014/main" id="{CC548190-6FAD-837C-BFC8-4EA4E2002EF4}"/>
              </a:ext>
            </a:extLst>
          </p:cNvPr>
          <p:cNvPicPr>
            <a:picLocks noChangeAspect="1"/>
          </p:cNvPicPr>
          <p:nvPr/>
        </p:nvPicPr>
        <p:blipFill>
          <a:blip r:embed="rId3"/>
          <a:stretch>
            <a:fillRect/>
          </a:stretch>
        </p:blipFill>
        <p:spPr>
          <a:xfrm>
            <a:off x="1028700" y="858923"/>
            <a:ext cx="7200900" cy="3720967"/>
          </a:xfrm>
          <a:prstGeom prst="rect">
            <a:avLst/>
          </a:prstGeom>
        </p:spPr>
      </p:pic>
    </p:spTree>
    <p:extLst>
      <p:ext uri="{BB962C8B-B14F-4D97-AF65-F5344CB8AC3E}">
        <p14:creationId xmlns:p14="http://schemas.microsoft.com/office/powerpoint/2010/main" val="1798872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17443" y="0"/>
            <a:ext cx="8398566" cy="5068335"/>
          </a:xfrm>
          <a:prstGeom prst="rect">
            <a:avLst/>
          </a:prstGeom>
        </p:spPr>
        <p:txBody>
          <a:bodyPr spcFirstLastPara="1" wrap="square" lIns="91425" tIns="91425" rIns="91425" bIns="91425" anchor="t" anchorCtr="0">
            <a:noAutofit/>
          </a:bodyPr>
          <a:lstStyle/>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r>
              <a:rPr lang="en-US" sz="1600" b="1" i="0" u="none" strike="noStrike" dirty="0">
                <a:solidFill>
                  <a:srgbClr val="134D57"/>
                </a:solidFill>
                <a:effectLst/>
                <a:latin typeface="Calibri" panose="020F0502020204030204" pitchFamily="34" charset="0"/>
                <a:cs typeface="Calibri" panose="020F0502020204030204" pitchFamily="34" charset="0"/>
              </a:rPr>
              <a:t>                                         Average word length in each headline</a:t>
            </a: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r>
              <a:rPr lang="en-US" b="0" i="0" dirty="0">
                <a:solidFill>
                  <a:schemeClr val="bg2"/>
                </a:solidFill>
                <a:effectLst/>
                <a:highlight>
                  <a:srgbClr val="FFFFFF"/>
                </a:highlight>
                <a:latin typeface="Calibri" panose="020F0502020204030204" pitchFamily="34" charset="0"/>
                <a:cs typeface="Calibri" panose="020F0502020204030204" pitchFamily="34" charset="0"/>
              </a:rPr>
              <a:t>.</a:t>
            </a: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pic>
        <p:nvPicPr>
          <p:cNvPr id="2" name="Picture 1">
            <a:extLst>
              <a:ext uri="{FF2B5EF4-FFF2-40B4-BE49-F238E27FC236}">
                <a16:creationId xmlns:a16="http://schemas.microsoft.com/office/drawing/2014/main" id="{434457B2-2AB0-0FA2-F766-A76EDE99199C}"/>
              </a:ext>
            </a:extLst>
          </p:cNvPr>
          <p:cNvPicPr>
            <a:picLocks noChangeAspect="1"/>
          </p:cNvPicPr>
          <p:nvPr/>
        </p:nvPicPr>
        <p:blipFill>
          <a:blip r:embed="rId3"/>
          <a:stretch>
            <a:fillRect/>
          </a:stretch>
        </p:blipFill>
        <p:spPr>
          <a:xfrm>
            <a:off x="1003300" y="911866"/>
            <a:ext cx="6858000" cy="3713269"/>
          </a:xfrm>
          <a:prstGeom prst="rect">
            <a:avLst/>
          </a:prstGeom>
        </p:spPr>
      </p:pic>
    </p:spTree>
    <p:extLst>
      <p:ext uri="{BB962C8B-B14F-4D97-AF65-F5344CB8AC3E}">
        <p14:creationId xmlns:p14="http://schemas.microsoft.com/office/powerpoint/2010/main" val="24281033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17443" y="0"/>
            <a:ext cx="8398566" cy="5068335"/>
          </a:xfrm>
          <a:prstGeom prst="rect">
            <a:avLst/>
          </a:prstGeom>
        </p:spPr>
        <p:txBody>
          <a:bodyPr spcFirstLastPara="1" wrap="square" lIns="91425" tIns="91425" rIns="91425" bIns="91425" anchor="t" anchorCtr="0">
            <a:noAutofit/>
          </a:bodyPr>
          <a:lstStyle/>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r>
              <a:rPr lang="en-US" sz="2000" b="1" i="0" u="none" strike="noStrike" dirty="0">
                <a:solidFill>
                  <a:srgbClr val="134D57"/>
                </a:solidFill>
                <a:effectLst/>
                <a:latin typeface="Calibri" panose="020F0502020204030204" pitchFamily="34" charset="0"/>
                <a:cs typeface="Calibri" panose="020F0502020204030204" pitchFamily="34" charset="0"/>
              </a:rPr>
              <a:t>LSTM </a:t>
            </a:r>
            <a:r>
              <a:rPr lang="en-US" sz="2000" b="1" dirty="0">
                <a:solidFill>
                  <a:srgbClr val="134D57"/>
                </a:solidFill>
                <a:latin typeface="Calibri" panose="020F0502020204030204" pitchFamily="34" charset="0"/>
                <a:cs typeface="Calibri" panose="020F0502020204030204" pitchFamily="34" charset="0"/>
              </a:rPr>
              <a:t>Models</a:t>
            </a:r>
            <a:endParaRPr lang="en-US" sz="2000" b="1" i="0" u="none" strike="noStrike" dirty="0">
              <a:solidFill>
                <a:srgbClr val="134D57"/>
              </a:solidFill>
              <a:effectLst/>
              <a:latin typeface="Calibri" panose="020F0502020204030204" pitchFamily="34" charset="0"/>
              <a:cs typeface="Calibri" panose="020F0502020204030204" pitchFamily="34" charset="0"/>
            </a:endParaRPr>
          </a:p>
          <a:p>
            <a:pPr algn="l"/>
            <a:endParaRPr lang="en-US" b="0" i="0" dirty="0">
              <a:solidFill>
                <a:schemeClr val="bg2"/>
              </a:solidFill>
              <a:effectLst/>
              <a:highlight>
                <a:srgbClr val="FFFFFF"/>
              </a:highlight>
              <a:latin typeface="Söhne"/>
            </a:endParaRPr>
          </a:p>
          <a:p>
            <a:pPr algn="l"/>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Our study employs a neural network architecture for sarcasm detection in news headlines. It features:</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Embedding layer (200 dimensions)</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Bidirectional LSTM and GRU units with dropout regularization</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Dense layer with sigmoid activation for binary classification</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Adam optimizer (learning rate: 0.001)</a:t>
            </a:r>
          </a:p>
          <a:p>
            <a:pPr algn="l"/>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We evaluate model performance using accuracy and loss metrics across epochs. Plots illustrate training/testing accuracy and loss, offering insights into learning progress and generalization ability. Critical for NLP sarcasm detection assessment.</a:t>
            </a:r>
          </a:p>
          <a:p>
            <a:endParaRPr lang="en-US" sz="1600" b="0" dirty="0">
              <a:solidFill>
                <a:schemeClr val="bg2"/>
              </a:solidFill>
              <a:effectLst/>
              <a:highlight>
                <a:srgbClr val="F7F7F7"/>
              </a:highlight>
              <a:latin typeface="Calibri" panose="020F0502020204030204" pitchFamily="34" charset="0"/>
              <a:cs typeface="Calibri" panose="020F0502020204030204" pitchFamily="34" charset="0"/>
            </a:endParaRPr>
          </a:p>
          <a:p>
            <a:pPr marL="114300" indent="0" algn="just" fontAlgn="base"/>
            <a:endParaRPr lang="en-US" sz="1600"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sz="1600"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spTree>
    <p:extLst>
      <p:ext uri="{BB962C8B-B14F-4D97-AF65-F5344CB8AC3E}">
        <p14:creationId xmlns:p14="http://schemas.microsoft.com/office/powerpoint/2010/main" val="378482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478100" y="1595175"/>
            <a:ext cx="3833700" cy="1964700"/>
          </a:xfrm>
          <a:prstGeom prst="rect">
            <a:avLst/>
          </a:prstGeom>
        </p:spPr>
        <p:txBody>
          <a:bodyPr spcFirstLastPara="1" wrap="square" lIns="91425" tIns="91425" rIns="91425" bIns="91425" anchor="t" anchorCtr="0">
            <a:noAutofit/>
          </a:bodyPr>
          <a:lstStyle/>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sp>
        <p:nvSpPr>
          <p:cNvPr id="2" name="Title 1">
            <a:extLst>
              <a:ext uri="{FF2B5EF4-FFF2-40B4-BE49-F238E27FC236}">
                <a16:creationId xmlns:a16="http://schemas.microsoft.com/office/drawing/2014/main" id="{837CA733-A0A9-6BDD-5CE9-72D39A06F327}"/>
              </a:ext>
            </a:extLst>
          </p:cNvPr>
          <p:cNvSpPr>
            <a:spLocks noGrp="1"/>
          </p:cNvSpPr>
          <p:nvPr>
            <p:ph type="title"/>
          </p:nvPr>
        </p:nvSpPr>
        <p:spPr>
          <a:xfrm>
            <a:off x="4572000" y="1454149"/>
            <a:ext cx="4178300" cy="2463801"/>
          </a:xfrm>
        </p:spPr>
        <p:txBody>
          <a:bodyPr>
            <a:normAutofit fontScale="90000"/>
          </a:bodyPr>
          <a:lstStyle/>
          <a:p>
            <a:r>
              <a:rPr lang="en-US" sz="1800" b="0" dirty="0">
                <a:solidFill>
                  <a:schemeClr val="bg2"/>
                </a:solidFill>
                <a:effectLst/>
                <a:highlight>
                  <a:srgbClr val="F7F7F7"/>
                </a:highlight>
                <a:latin typeface="Calibri" panose="020F0502020204030204" pitchFamily="34" charset="0"/>
                <a:cs typeface="Calibri" panose="020F0502020204030204" pitchFamily="34" charset="0"/>
              </a:rPr>
              <a:t>Analysis of Bidirectional LSTM, GRU model with accuracy and loss :</a:t>
            </a:r>
            <a:br>
              <a:rPr lang="en-US" sz="1800" b="0" dirty="0">
                <a:solidFill>
                  <a:schemeClr val="bg2"/>
                </a:solidFill>
                <a:effectLst/>
                <a:highlight>
                  <a:srgbClr val="F7F7F7"/>
                </a:highlight>
                <a:latin typeface="Calibri" panose="020F0502020204030204" pitchFamily="34" charset="0"/>
                <a:cs typeface="Calibri" panose="020F0502020204030204" pitchFamily="34" charset="0"/>
              </a:rPr>
            </a:br>
            <a:br>
              <a:rPr lang="en-US" sz="1600" b="0" dirty="0">
                <a:solidFill>
                  <a:schemeClr val="bg2"/>
                </a:solidFill>
                <a:effectLst/>
                <a:highlight>
                  <a:srgbClr val="F7F7F7"/>
                </a:highlight>
                <a:latin typeface="Calibri" panose="020F0502020204030204" pitchFamily="34" charset="0"/>
                <a:cs typeface="Calibri" panose="020F0502020204030204" pitchFamily="34" charset="0"/>
              </a:rPr>
            </a:br>
            <a:br>
              <a:rPr lang="en-US" sz="1600" b="0" dirty="0">
                <a:solidFill>
                  <a:schemeClr val="bg2"/>
                </a:solidFill>
                <a:effectLst/>
                <a:highlight>
                  <a:srgbClr val="F7F7F7"/>
                </a:highlight>
                <a:latin typeface="Calibri" panose="020F0502020204030204" pitchFamily="34" charset="0"/>
                <a:cs typeface="Calibri" panose="020F0502020204030204" pitchFamily="34" charset="0"/>
              </a:rPr>
            </a:br>
            <a:r>
              <a:rPr lang="en-US" sz="1800" b="0" i="0" dirty="0">
                <a:solidFill>
                  <a:schemeClr val="bg2"/>
                </a:solidFill>
                <a:effectLst/>
                <a:highlight>
                  <a:srgbClr val="FFFFFF"/>
                </a:highlight>
                <a:latin typeface="Calibri" panose="020F0502020204030204" pitchFamily="34" charset="0"/>
                <a:cs typeface="Calibri" panose="020F0502020204030204" pitchFamily="34" charset="0"/>
              </a:rPr>
              <a:t>The training accuracy of the model is exceptionally high at 99.42%, indicating that it performs very well on the training data. However, when evaluated on the testing data, the accuracy drops to 78.87%.</a:t>
            </a:r>
            <a:br>
              <a:rPr lang="en-US" sz="1800" b="0" i="0" dirty="0">
                <a:solidFill>
                  <a:schemeClr val="bg2"/>
                </a:solidFill>
                <a:effectLst/>
                <a:highlight>
                  <a:srgbClr val="FFFFFF"/>
                </a:highlight>
                <a:latin typeface="Calibri" panose="020F0502020204030204" pitchFamily="34" charset="0"/>
                <a:cs typeface="Calibri" panose="020F0502020204030204" pitchFamily="34" charset="0"/>
              </a:rPr>
            </a:br>
            <a:br>
              <a:rPr lang="en-US" sz="1800" b="0" i="0" dirty="0">
                <a:solidFill>
                  <a:schemeClr val="bg2"/>
                </a:solidFill>
                <a:effectLst/>
                <a:highlight>
                  <a:srgbClr val="FFFFFF"/>
                </a:highlight>
                <a:latin typeface="Calibri" panose="020F0502020204030204" pitchFamily="34" charset="0"/>
                <a:cs typeface="Calibri" panose="020F0502020204030204" pitchFamily="34" charset="0"/>
              </a:rPr>
            </a:br>
            <a:r>
              <a:rPr lang="en-US" sz="1800" b="0" i="0" dirty="0">
                <a:solidFill>
                  <a:schemeClr val="bg2"/>
                </a:solidFill>
                <a:effectLst/>
                <a:highlight>
                  <a:srgbClr val="FFFFFF"/>
                </a:highlight>
                <a:latin typeface="Calibri" panose="020F0502020204030204" pitchFamily="34" charset="0"/>
                <a:cs typeface="Calibri" panose="020F0502020204030204" pitchFamily="34" charset="0"/>
              </a:rPr>
              <a:t> This significant drop suggests that the model may be overfitting to the training data, meaning it is learning to memorize the training examples rather than generalize well to unseen data.</a:t>
            </a:r>
            <a:br>
              <a:rPr lang="en-US" sz="1800" b="0" i="0" dirty="0">
                <a:solidFill>
                  <a:schemeClr val="bg2"/>
                </a:solidFill>
                <a:effectLst/>
                <a:highlight>
                  <a:srgbClr val="FFFFFF"/>
                </a:highlight>
                <a:latin typeface="Calibri" panose="020F0502020204030204" pitchFamily="34" charset="0"/>
                <a:cs typeface="Calibri" panose="020F0502020204030204" pitchFamily="34" charset="0"/>
              </a:rPr>
            </a:br>
            <a:br>
              <a:rPr lang="en-US" sz="1800" b="0" i="0" dirty="0">
                <a:solidFill>
                  <a:schemeClr val="bg2"/>
                </a:solidFill>
                <a:effectLst/>
                <a:highlight>
                  <a:srgbClr val="FFFFFF"/>
                </a:highlight>
                <a:latin typeface="Calibri" panose="020F0502020204030204" pitchFamily="34" charset="0"/>
                <a:cs typeface="Calibri" panose="020F0502020204030204" pitchFamily="34" charset="0"/>
              </a:rPr>
            </a:br>
            <a:r>
              <a:rPr lang="en-US" sz="1800" b="0" i="0" dirty="0">
                <a:solidFill>
                  <a:schemeClr val="bg2"/>
                </a:solidFill>
                <a:effectLst/>
                <a:highlight>
                  <a:srgbClr val="FFFFFF"/>
                </a:highlight>
                <a:latin typeface="Calibri" panose="020F0502020204030204" pitchFamily="34" charset="0"/>
                <a:cs typeface="Calibri" panose="020F0502020204030204" pitchFamily="34" charset="0"/>
              </a:rPr>
              <a:t> One possible reason for this overfitting could be the high complexity of the model architecture, which may lead to excessive parameter tuning and capturing of noise in the training data.</a:t>
            </a:r>
            <a:br>
              <a:rPr lang="en-US" sz="1800" b="0" i="0" dirty="0">
                <a:solidFill>
                  <a:schemeClr val="bg2"/>
                </a:solidFill>
                <a:effectLst/>
                <a:highlight>
                  <a:srgbClr val="FFFFFF"/>
                </a:highlight>
                <a:latin typeface="Calibri" panose="020F0502020204030204" pitchFamily="34" charset="0"/>
                <a:cs typeface="Calibri" panose="020F0502020204030204" pitchFamily="34" charset="0"/>
              </a:rPr>
            </a:br>
            <a:endParaRPr lang="en-US" sz="1800" dirty="0">
              <a:solidFill>
                <a:schemeClr val="bg2"/>
              </a:solidFill>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14C7D16D-56E0-E5C9-A64E-090509965FDF}"/>
              </a:ext>
            </a:extLst>
          </p:cNvPr>
          <p:cNvPicPr>
            <a:picLocks noChangeAspect="1"/>
          </p:cNvPicPr>
          <p:nvPr/>
        </p:nvPicPr>
        <p:blipFill>
          <a:blip r:embed="rId3"/>
          <a:stretch>
            <a:fillRect/>
          </a:stretch>
        </p:blipFill>
        <p:spPr>
          <a:xfrm>
            <a:off x="1" y="495300"/>
            <a:ext cx="4572000" cy="3664184"/>
          </a:xfrm>
          <a:prstGeom prst="rect">
            <a:avLst/>
          </a:prstGeom>
        </p:spPr>
      </p:pic>
    </p:spTree>
    <p:extLst>
      <p:ext uri="{BB962C8B-B14F-4D97-AF65-F5344CB8AC3E}">
        <p14:creationId xmlns:p14="http://schemas.microsoft.com/office/powerpoint/2010/main" val="4031782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478100" y="1595175"/>
            <a:ext cx="3833700" cy="1964700"/>
          </a:xfrm>
          <a:prstGeom prst="rect">
            <a:avLst/>
          </a:prstGeom>
        </p:spPr>
        <p:txBody>
          <a:bodyPr spcFirstLastPara="1" wrap="square" lIns="91425" tIns="91425" rIns="91425" bIns="91425" anchor="t" anchorCtr="0">
            <a:noAutofit/>
          </a:bodyPr>
          <a:lstStyle/>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sp>
        <p:nvSpPr>
          <p:cNvPr id="2" name="Title 1">
            <a:extLst>
              <a:ext uri="{FF2B5EF4-FFF2-40B4-BE49-F238E27FC236}">
                <a16:creationId xmlns:a16="http://schemas.microsoft.com/office/drawing/2014/main" id="{837CA733-A0A9-6BDD-5CE9-72D39A06F327}"/>
              </a:ext>
            </a:extLst>
          </p:cNvPr>
          <p:cNvSpPr>
            <a:spLocks noGrp="1"/>
          </p:cNvSpPr>
          <p:nvPr>
            <p:ph type="title"/>
          </p:nvPr>
        </p:nvSpPr>
        <p:spPr>
          <a:xfrm>
            <a:off x="4647327" y="908050"/>
            <a:ext cx="4496673" cy="2857499"/>
          </a:xfrm>
        </p:spPr>
        <p:txBody>
          <a:bodyPr>
            <a:normAutofit/>
          </a:bodyPr>
          <a:lstStyle/>
          <a:p>
            <a:r>
              <a:rPr lang="en-US" sz="1600" b="0" dirty="0">
                <a:solidFill>
                  <a:schemeClr val="bg2"/>
                </a:solidFill>
                <a:effectLst/>
                <a:highlight>
                  <a:srgbClr val="F7F7F7"/>
                </a:highlight>
                <a:latin typeface="Calibri" panose="020F0502020204030204" pitchFamily="34" charset="0"/>
                <a:cs typeface="Calibri" panose="020F0502020204030204" pitchFamily="34" charset="0"/>
              </a:rPr>
              <a:t>Analysis of LSTM model with accuracy and loss</a:t>
            </a:r>
            <a:br>
              <a:rPr lang="en-US" sz="1400" b="0" dirty="0">
                <a:solidFill>
                  <a:srgbClr val="000000"/>
                </a:solidFill>
                <a:effectLst/>
                <a:highlight>
                  <a:srgbClr val="F7F7F7"/>
                </a:highlight>
                <a:latin typeface="Courier New" panose="02070309020205020404" pitchFamily="49" charset="0"/>
              </a:rPr>
            </a:br>
            <a:br>
              <a:rPr lang="en-US" sz="1600" b="0" dirty="0">
                <a:solidFill>
                  <a:schemeClr val="bg2"/>
                </a:solidFill>
                <a:effectLst/>
                <a:highlight>
                  <a:srgbClr val="F7F7F7"/>
                </a:highlight>
                <a:latin typeface="Calibri" panose="020F0502020204030204" pitchFamily="34" charset="0"/>
                <a:cs typeface="Calibri" panose="020F0502020204030204" pitchFamily="34" charset="0"/>
              </a:rPr>
            </a:br>
            <a:r>
              <a:rPr lang="en-US" sz="1400" b="0" i="0" dirty="0">
                <a:solidFill>
                  <a:schemeClr val="bg2"/>
                </a:solidFill>
                <a:effectLst/>
                <a:highlight>
                  <a:srgbClr val="FFFFFF"/>
                </a:highlight>
                <a:latin typeface="Calibri" panose="020F0502020204030204" pitchFamily="34" charset="0"/>
                <a:cs typeface="Calibri" panose="020F0502020204030204" pitchFamily="34" charset="0"/>
              </a:rPr>
              <a:t>The simpler model with fewer layers is not overfitting as much as the more complex model. However, its performance is poor compared to the complex model. Specifically, the accuracy of the simpler model on the training data is 64.45%, while on the testing data, it is 59.80%.</a:t>
            </a:r>
            <a:br>
              <a:rPr lang="en-US" sz="1400" b="0" i="0" dirty="0">
                <a:solidFill>
                  <a:schemeClr val="bg2"/>
                </a:solidFill>
                <a:effectLst/>
                <a:highlight>
                  <a:srgbClr val="FFFFFF"/>
                </a:highlight>
                <a:latin typeface="Calibri" panose="020F0502020204030204" pitchFamily="34" charset="0"/>
                <a:cs typeface="Calibri" panose="020F0502020204030204" pitchFamily="34" charset="0"/>
              </a:rPr>
            </a:br>
            <a:endParaRPr lang="en-US" sz="1400" dirty="0">
              <a:solidFill>
                <a:schemeClr val="bg2"/>
              </a:solidFill>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99FFCF0-6CC6-E26E-08FE-F8F315BE8D15}"/>
              </a:ext>
            </a:extLst>
          </p:cNvPr>
          <p:cNvPicPr>
            <a:picLocks noChangeAspect="1"/>
          </p:cNvPicPr>
          <p:nvPr/>
        </p:nvPicPr>
        <p:blipFill>
          <a:blip r:embed="rId3"/>
          <a:stretch>
            <a:fillRect/>
          </a:stretch>
        </p:blipFill>
        <p:spPr>
          <a:xfrm>
            <a:off x="-18573" y="558800"/>
            <a:ext cx="4742973" cy="3556000"/>
          </a:xfrm>
          <a:prstGeom prst="rect">
            <a:avLst/>
          </a:prstGeom>
        </p:spPr>
      </p:pic>
    </p:spTree>
    <p:extLst>
      <p:ext uri="{BB962C8B-B14F-4D97-AF65-F5344CB8AC3E}">
        <p14:creationId xmlns:p14="http://schemas.microsoft.com/office/powerpoint/2010/main" val="1588388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17443" y="0"/>
            <a:ext cx="8398566" cy="5068335"/>
          </a:xfrm>
          <a:prstGeom prst="rect">
            <a:avLst/>
          </a:prstGeom>
        </p:spPr>
        <p:txBody>
          <a:bodyPr spcFirstLastPara="1" wrap="square" lIns="91425" tIns="91425" rIns="91425" bIns="91425" anchor="t" anchorCtr="0">
            <a:noAutofit/>
          </a:bodyPr>
          <a:lstStyle/>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2400" b="1" i="0" u="none" strike="noStrike" dirty="0">
              <a:solidFill>
                <a:srgbClr val="134D57"/>
              </a:solidFill>
              <a:effectLst/>
              <a:latin typeface="Calibri" panose="020F0502020204030204" pitchFamily="34" charset="0"/>
              <a:cs typeface="Calibri" panose="020F0502020204030204" pitchFamily="34" charset="0"/>
            </a:endParaRPr>
          </a:p>
          <a:p>
            <a:pPr rtl="0">
              <a:spcBef>
                <a:spcPts val="0"/>
              </a:spcBef>
              <a:spcAft>
                <a:spcPts val="0"/>
              </a:spcAft>
            </a:pPr>
            <a:r>
              <a:rPr lang="en-US" sz="2000" b="1" i="0" u="none" strike="noStrike" dirty="0">
                <a:solidFill>
                  <a:srgbClr val="134D57"/>
                </a:solidFill>
                <a:effectLst/>
                <a:latin typeface="Calibri" panose="020F0502020204030204" pitchFamily="34" charset="0"/>
                <a:cs typeface="Calibri" panose="020F0502020204030204" pitchFamily="34" charset="0"/>
              </a:rPr>
              <a:t>Word2Vec</a:t>
            </a:r>
            <a:endParaRPr lang="en-US" sz="2000"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sz="1400"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Word2Vec is a popular technique in natural language processing (NLP) used to learn distributed representations of words in a continuous vector space. The main idea behind Word2Vec is to represent words as dense, fixed-length vectors, often called word embeddings, in such a way that similar words have similar vector representations.</a:t>
            </a:r>
          </a:p>
          <a:p>
            <a:pPr marL="114300" indent="0" algn="just" fontAlgn="base"/>
            <a:endParaRPr lang="en-US" sz="1600"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Word2Vec learns from vast text data to predict target words or surrounding context. Post-training, embeddings capture semantic word relationships, aiding tasks like sentiment analysis and machine translation. Pre-trained embeddings are used in various NLP tasks.</a:t>
            </a:r>
            <a:endParaRPr lang="en-US" sz="1600"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sz="1600"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sz="1600"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sz="1600"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spTree>
    <p:extLst>
      <p:ext uri="{BB962C8B-B14F-4D97-AF65-F5344CB8AC3E}">
        <p14:creationId xmlns:p14="http://schemas.microsoft.com/office/powerpoint/2010/main" val="1737960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478100" y="1595175"/>
            <a:ext cx="3833700" cy="1964700"/>
          </a:xfrm>
          <a:prstGeom prst="rect">
            <a:avLst/>
          </a:prstGeom>
        </p:spPr>
        <p:txBody>
          <a:bodyPr spcFirstLastPara="1" wrap="square" lIns="91425" tIns="91425" rIns="91425" bIns="91425" anchor="t" anchorCtr="0">
            <a:noAutofit/>
          </a:bodyPr>
          <a:lstStyle/>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sp>
        <p:nvSpPr>
          <p:cNvPr id="2" name="Title 1">
            <a:extLst>
              <a:ext uri="{FF2B5EF4-FFF2-40B4-BE49-F238E27FC236}">
                <a16:creationId xmlns:a16="http://schemas.microsoft.com/office/drawing/2014/main" id="{837CA733-A0A9-6BDD-5CE9-72D39A06F327}"/>
              </a:ext>
            </a:extLst>
          </p:cNvPr>
          <p:cNvSpPr>
            <a:spLocks noGrp="1"/>
          </p:cNvSpPr>
          <p:nvPr>
            <p:ph type="title"/>
          </p:nvPr>
        </p:nvSpPr>
        <p:spPr>
          <a:xfrm>
            <a:off x="4755005" y="438151"/>
            <a:ext cx="4496673" cy="742950"/>
          </a:xfrm>
        </p:spPr>
        <p:txBody>
          <a:bodyPr>
            <a:normAutofit fontScale="90000"/>
          </a:bodyPr>
          <a:lstStyle/>
          <a:p>
            <a:r>
              <a:rPr lang="en-US" sz="1600" b="0" dirty="0">
                <a:solidFill>
                  <a:schemeClr val="bg2"/>
                </a:solidFill>
                <a:effectLst/>
                <a:highlight>
                  <a:srgbClr val="F7F7F7"/>
                </a:highlight>
                <a:latin typeface="Calibri" panose="020F0502020204030204" pitchFamily="34" charset="0"/>
                <a:cs typeface="Calibri" panose="020F0502020204030204" pitchFamily="34" charset="0"/>
              </a:rPr>
              <a:t>Analysis of Word2Vec model with accuracy and loss</a:t>
            </a:r>
            <a:br>
              <a:rPr lang="en-US" sz="1400" b="0" dirty="0">
                <a:solidFill>
                  <a:srgbClr val="000000"/>
                </a:solidFill>
                <a:effectLst/>
                <a:highlight>
                  <a:srgbClr val="F7F7F7"/>
                </a:highlight>
                <a:latin typeface="Courier New" panose="02070309020205020404" pitchFamily="49" charset="0"/>
              </a:rPr>
            </a:br>
            <a:br>
              <a:rPr lang="en-US" sz="1600" b="0" dirty="0">
                <a:solidFill>
                  <a:schemeClr val="bg2"/>
                </a:solidFill>
                <a:effectLst/>
                <a:highlight>
                  <a:srgbClr val="F7F7F7"/>
                </a:highlight>
                <a:latin typeface="Calibri" panose="020F0502020204030204" pitchFamily="34" charset="0"/>
                <a:cs typeface="Calibri" panose="020F0502020204030204" pitchFamily="34" charset="0"/>
              </a:rPr>
            </a:br>
            <a:endParaRPr lang="en-US" sz="1400" dirty="0">
              <a:solidFill>
                <a:schemeClr val="bg2"/>
              </a:solidFill>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12F7C335-E80E-23D9-024B-233CCCDA2E7B}"/>
              </a:ext>
            </a:extLst>
          </p:cNvPr>
          <p:cNvPicPr>
            <a:picLocks noChangeAspect="1"/>
          </p:cNvPicPr>
          <p:nvPr/>
        </p:nvPicPr>
        <p:blipFill>
          <a:blip r:embed="rId3"/>
          <a:stretch>
            <a:fillRect/>
          </a:stretch>
        </p:blipFill>
        <p:spPr>
          <a:xfrm>
            <a:off x="7193" y="711200"/>
            <a:ext cx="4747812" cy="3524250"/>
          </a:xfrm>
          <a:prstGeom prst="rect">
            <a:avLst/>
          </a:prstGeom>
        </p:spPr>
      </p:pic>
      <p:pic>
        <p:nvPicPr>
          <p:cNvPr id="4" name="Picture 3">
            <a:extLst>
              <a:ext uri="{FF2B5EF4-FFF2-40B4-BE49-F238E27FC236}">
                <a16:creationId xmlns:a16="http://schemas.microsoft.com/office/drawing/2014/main" id="{1B04E0A9-D051-83ED-B4EF-10EE95AB80D0}"/>
              </a:ext>
            </a:extLst>
          </p:cNvPr>
          <p:cNvPicPr>
            <a:picLocks noChangeAspect="1"/>
          </p:cNvPicPr>
          <p:nvPr/>
        </p:nvPicPr>
        <p:blipFill>
          <a:blip r:embed="rId4"/>
          <a:stretch>
            <a:fillRect/>
          </a:stretch>
        </p:blipFill>
        <p:spPr>
          <a:xfrm>
            <a:off x="4755005" y="996529"/>
            <a:ext cx="3830194" cy="2953592"/>
          </a:xfrm>
          <a:prstGeom prst="rect">
            <a:avLst/>
          </a:prstGeom>
        </p:spPr>
      </p:pic>
    </p:spTree>
    <p:extLst>
      <p:ext uri="{BB962C8B-B14F-4D97-AF65-F5344CB8AC3E}">
        <p14:creationId xmlns:p14="http://schemas.microsoft.com/office/powerpoint/2010/main" val="5239273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17443" y="0"/>
            <a:ext cx="8398566" cy="5068335"/>
          </a:xfrm>
          <a:prstGeom prst="rect">
            <a:avLst/>
          </a:prstGeom>
        </p:spPr>
        <p:txBody>
          <a:bodyPr spcFirstLastPara="1" wrap="square" lIns="91425" tIns="91425" rIns="91425" bIns="91425" anchor="t" anchorCtr="0">
            <a:noAutofit/>
          </a:bodyPr>
          <a:lstStyle/>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2000" b="1" dirty="0">
              <a:solidFill>
                <a:srgbClr val="134D57"/>
              </a:solidFill>
              <a:highlight>
                <a:srgbClr val="FFFFFF"/>
              </a:highlight>
              <a:latin typeface="Calibri" panose="020F0502020204030204" pitchFamily="34" charset="0"/>
              <a:cs typeface="Calibri" panose="020F0502020204030204" pitchFamily="34" charset="0"/>
            </a:endParaRPr>
          </a:p>
          <a:p>
            <a:pPr rtl="0">
              <a:spcBef>
                <a:spcPts val="0"/>
              </a:spcBef>
              <a:spcAft>
                <a:spcPts val="0"/>
              </a:spcAft>
            </a:pPr>
            <a:r>
              <a:rPr lang="en-US" sz="2000" b="1" dirty="0">
                <a:solidFill>
                  <a:srgbClr val="134D57"/>
                </a:solidFill>
                <a:highlight>
                  <a:srgbClr val="FFFFFF"/>
                </a:highlight>
                <a:latin typeface="Calibri" panose="020F0502020204030204" pitchFamily="34" charset="0"/>
                <a:cs typeface="Calibri" panose="020F0502020204030204" pitchFamily="34" charset="0"/>
              </a:rPr>
              <a:t>GLOVE</a:t>
            </a:r>
            <a:endParaRPr lang="en-US" sz="2000" b="0" i="0" dirty="0">
              <a:solidFill>
                <a:schemeClr val="bg2"/>
              </a:solidFill>
              <a:effectLst/>
              <a:highlight>
                <a:srgbClr val="FFFFFF"/>
              </a:highlight>
              <a:latin typeface="Calibri" panose="020F0502020204030204" pitchFamily="34" charset="0"/>
              <a:cs typeface="Calibri" panose="020F0502020204030204" pitchFamily="34" charset="0"/>
            </a:endParaRPr>
          </a:p>
          <a:p>
            <a:pPr algn="l"/>
            <a:endParaRPr lang="en-US" sz="1400" i="0" dirty="0">
              <a:solidFill>
                <a:schemeClr val="bg2"/>
              </a:solidFill>
              <a:effectLst/>
              <a:highlight>
                <a:srgbClr val="FFFFFF"/>
              </a:highlight>
              <a:latin typeface="Calibri" panose="020F0502020204030204" pitchFamily="34" charset="0"/>
              <a:cs typeface="Calibri" panose="020F0502020204030204" pitchFamily="34" charset="0"/>
            </a:endParaRPr>
          </a:p>
          <a:p>
            <a:pPr algn="l"/>
            <a:r>
              <a:rPr lang="en-US" sz="1600" i="0" dirty="0" err="1">
                <a:solidFill>
                  <a:schemeClr val="bg2"/>
                </a:solidFill>
                <a:effectLst/>
                <a:highlight>
                  <a:srgbClr val="FFFFFF"/>
                </a:highlight>
                <a:latin typeface="Calibri" panose="020F0502020204030204" pitchFamily="34" charset="0"/>
                <a:cs typeface="Calibri" panose="020F0502020204030204" pitchFamily="34" charset="0"/>
              </a:rPr>
              <a:t>GloVe</a:t>
            </a:r>
            <a:r>
              <a:rPr lang="en-US" sz="1600" i="0" dirty="0">
                <a:solidFill>
                  <a:schemeClr val="bg2"/>
                </a:solidFill>
                <a:effectLst/>
                <a:highlight>
                  <a:srgbClr val="FFFFFF"/>
                </a:highlight>
                <a:latin typeface="Calibri" panose="020F0502020204030204" pitchFamily="34" charset="0"/>
                <a:cs typeface="Calibri" panose="020F0502020204030204" pitchFamily="34" charset="0"/>
              </a:rPr>
              <a:t> Integration in Neural Network:</a:t>
            </a:r>
          </a:p>
          <a:p>
            <a:pPr algn="l">
              <a:buFont typeface="Arial" panose="020B0604020202020204" pitchFamily="34" charset="0"/>
              <a:buChar char="•"/>
            </a:pPr>
            <a:r>
              <a:rPr lang="en-US" sz="1600" i="0" dirty="0">
                <a:solidFill>
                  <a:schemeClr val="bg2"/>
                </a:solidFill>
                <a:effectLst/>
                <a:highlight>
                  <a:srgbClr val="FFFFFF"/>
                </a:highlight>
                <a:latin typeface="Calibri" panose="020F0502020204030204" pitchFamily="34" charset="0"/>
                <a:cs typeface="Calibri" panose="020F0502020204030204" pitchFamily="34" charset="0"/>
              </a:rPr>
              <a:t>Embedding Matrix Creation</a:t>
            </a:r>
            <a:r>
              <a:rPr lang="en-US" sz="1600" b="1" i="0" dirty="0">
                <a:solidFill>
                  <a:schemeClr val="bg2"/>
                </a:solidFill>
                <a:effectLst/>
                <a:highlight>
                  <a:srgbClr val="FFFFFF"/>
                </a:highlight>
                <a:latin typeface="Calibri" panose="020F0502020204030204" pitchFamily="34" charset="0"/>
                <a:cs typeface="Calibri" panose="020F0502020204030204" pitchFamily="34" charset="0"/>
              </a:rPr>
              <a:t>:</a:t>
            </a:r>
            <a:endParaRPr lang="en-US" sz="1600" b="0" i="0" dirty="0">
              <a:solidFill>
                <a:schemeClr val="bg2"/>
              </a:solidFill>
              <a:effectLst/>
              <a:highlight>
                <a:srgbClr val="FFFFFF"/>
              </a:highligh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Constructs embedding matrix (</a:t>
            </a:r>
            <a:r>
              <a:rPr lang="en-US" sz="1600" b="0" i="0" dirty="0" err="1">
                <a:solidFill>
                  <a:schemeClr val="bg2"/>
                </a:solidFill>
                <a:effectLst/>
                <a:highlight>
                  <a:srgbClr val="FFFFFF"/>
                </a:highlight>
                <a:latin typeface="Calibri" panose="020F0502020204030204" pitchFamily="34" charset="0"/>
                <a:cs typeface="Calibri" panose="020F0502020204030204" pitchFamily="34" charset="0"/>
              </a:rPr>
              <a:t>embedding_matrix</a:t>
            </a: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to store pre-trained </a:t>
            </a:r>
            <a:r>
              <a:rPr lang="en-US" sz="1600" b="0" i="0" dirty="0" err="1">
                <a:solidFill>
                  <a:schemeClr val="bg2"/>
                </a:solidFill>
                <a:effectLst/>
                <a:highlight>
                  <a:srgbClr val="FFFFFF"/>
                </a:highlight>
                <a:latin typeface="Calibri" panose="020F0502020204030204" pitchFamily="34" charset="0"/>
                <a:cs typeface="Calibri" panose="020F0502020204030204" pitchFamily="34" charset="0"/>
              </a:rPr>
              <a:t>GloVe</a:t>
            </a: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embeddings (</a:t>
            </a:r>
            <a:r>
              <a:rPr lang="en-US" sz="1600" b="0" i="0" dirty="0" err="1">
                <a:solidFill>
                  <a:schemeClr val="bg2"/>
                </a:solidFill>
                <a:effectLst/>
                <a:highlight>
                  <a:srgbClr val="FFFFFF"/>
                </a:highlight>
                <a:latin typeface="Calibri" panose="020F0502020204030204" pitchFamily="34" charset="0"/>
                <a:cs typeface="Calibri" panose="020F0502020204030204" pitchFamily="34" charset="0"/>
              </a:rPr>
              <a:t>output_dim</a:t>
            </a: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=100).</a:t>
            </a:r>
          </a:p>
          <a:p>
            <a:pPr algn="l">
              <a:buFont typeface="Arial" panose="020B0604020202020204" pitchFamily="34" charset="0"/>
              <a:buChar char="•"/>
            </a:pPr>
            <a:r>
              <a:rPr lang="en-US" sz="1600" i="0" dirty="0">
                <a:solidFill>
                  <a:schemeClr val="bg2"/>
                </a:solidFill>
                <a:effectLst/>
                <a:highlight>
                  <a:srgbClr val="FFFFFF"/>
                </a:highlight>
                <a:latin typeface="Calibri" panose="020F0502020204030204" pitchFamily="34" charset="0"/>
                <a:cs typeface="Calibri" panose="020F0502020204030204" pitchFamily="34" charset="0"/>
              </a:rPr>
              <a:t>Neural Network Definition</a:t>
            </a:r>
            <a:r>
              <a:rPr lang="en-US" sz="1600" b="1" i="0" dirty="0">
                <a:solidFill>
                  <a:schemeClr val="bg2"/>
                </a:solidFill>
                <a:effectLst/>
                <a:highlight>
                  <a:srgbClr val="FFFFFF"/>
                </a:highlight>
                <a:latin typeface="Calibri" panose="020F0502020204030204" pitchFamily="34" charset="0"/>
                <a:cs typeface="Calibri" panose="020F0502020204030204" pitchFamily="34" charset="0"/>
              </a:rPr>
              <a:t>:</a:t>
            </a:r>
            <a:endParaRPr lang="en-US" sz="1600" b="0" i="0" dirty="0">
              <a:solidFill>
                <a:schemeClr val="bg2"/>
              </a:solidFill>
              <a:effectLst/>
              <a:highlight>
                <a:srgbClr val="FFFFFF"/>
              </a:highligh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Embedding Layer: Utilizes non-trainable embedding layer with pre-computed </a:t>
            </a:r>
            <a:r>
              <a:rPr lang="en-US" sz="1600" b="0" i="0" dirty="0" err="1">
                <a:solidFill>
                  <a:schemeClr val="bg2"/>
                </a:solidFill>
                <a:effectLst/>
                <a:highlight>
                  <a:srgbClr val="FFFFFF"/>
                </a:highlight>
                <a:latin typeface="Calibri" panose="020F0502020204030204" pitchFamily="34" charset="0"/>
                <a:cs typeface="Calibri" panose="020F0502020204030204" pitchFamily="34" charset="0"/>
              </a:rPr>
              <a:t>embedding_matrix</a:t>
            </a: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a:t>
            </a:r>
          </a:p>
          <a:p>
            <a:pPr marL="742950" lvl="1" indent="-285750"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Bidirectional LSTM Layer: Incorporates Bidirectional LSTM layer with dropout regularization.</a:t>
            </a:r>
          </a:p>
          <a:p>
            <a:pPr marL="742950" lvl="1" indent="-285750"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Dense Classification Layer: Appends dense layer with sigmoid activation.</a:t>
            </a:r>
          </a:p>
          <a:p>
            <a:pPr algn="l">
              <a:buFont typeface="Arial" panose="020B0604020202020204" pitchFamily="34" charset="0"/>
              <a:buChar char="•"/>
            </a:pPr>
            <a:r>
              <a:rPr lang="en-US" sz="1600" i="0" dirty="0">
                <a:solidFill>
                  <a:schemeClr val="bg2"/>
                </a:solidFill>
                <a:effectLst/>
                <a:highlight>
                  <a:srgbClr val="FFFFFF"/>
                </a:highlight>
                <a:latin typeface="Calibri" panose="020F0502020204030204" pitchFamily="34" charset="0"/>
                <a:cs typeface="Calibri" panose="020F0502020204030204" pitchFamily="34" charset="0"/>
              </a:rPr>
              <a:t>Model Compilation</a:t>
            </a:r>
            <a:r>
              <a:rPr lang="en-US" sz="1600" b="1" i="0" dirty="0">
                <a:solidFill>
                  <a:schemeClr val="bg2"/>
                </a:solidFill>
                <a:effectLst/>
                <a:highlight>
                  <a:srgbClr val="FFFFFF"/>
                </a:highlight>
                <a:latin typeface="Calibri" panose="020F0502020204030204" pitchFamily="34" charset="0"/>
                <a:cs typeface="Calibri" panose="020F0502020204030204" pitchFamily="34" charset="0"/>
              </a:rPr>
              <a:t>:</a:t>
            </a:r>
            <a:endParaRPr lang="en-US" sz="1600" b="0" i="0" dirty="0">
              <a:solidFill>
                <a:schemeClr val="bg2"/>
              </a:solidFill>
              <a:effectLst/>
              <a:highlight>
                <a:srgbClr val="FFFFFF"/>
              </a:highligh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Compiles </a:t>
            </a:r>
            <a:r>
              <a:rPr lang="en-US" sz="1600" b="0" i="0" dirty="0" err="1">
                <a:solidFill>
                  <a:schemeClr val="bg2"/>
                </a:solidFill>
                <a:effectLst/>
                <a:highlight>
                  <a:srgbClr val="FFFFFF"/>
                </a:highlight>
                <a:latin typeface="Calibri" panose="020F0502020204030204" pitchFamily="34" charset="0"/>
                <a:cs typeface="Calibri" panose="020F0502020204030204" pitchFamily="34" charset="0"/>
              </a:rPr>
              <a:t>model_glove</a:t>
            </a: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using Adam optimizer and binary cross-entropy loss</a:t>
            </a:r>
          </a:p>
          <a:p>
            <a:pPr marL="114300" indent="0" algn="just" fontAlgn="base"/>
            <a:endParaRPr lang="en-US" sz="1600"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spTree>
    <p:extLst>
      <p:ext uri="{BB962C8B-B14F-4D97-AF65-F5344CB8AC3E}">
        <p14:creationId xmlns:p14="http://schemas.microsoft.com/office/powerpoint/2010/main" val="420389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ABEDB7-20A5-A3E2-AE36-F61AA8D34110}"/>
              </a:ext>
            </a:extLst>
          </p:cNvPr>
          <p:cNvSpPr>
            <a:spLocks noGrp="1"/>
          </p:cNvSpPr>
          <p:nvPr>
            <p:ph type="title"/>
          </p:nvPr>
        </p:nvSpPr>
        <p:spPr>
          <a:xfrm>
            <a:off x="3305802" y="631876"/>
            <a:ext cx="5046000" cy="584745"/>
          </a:xfrm>
        </p:spPr>
        <p:txBody>
          <a:bodyPr/>
          <a:lstStyle/>
          <a:p>
            <a:r>
              <a:rPr lang="en" sz="2600" dirty="0">
                <a:latin typeface="Calibri" panose="020F0502020204030204" pitchFamily="34" charset="0"/>
                <a:cs typeface="Calibri" panose="020F0502020204030204" pitchFamily="34" charset="0"/>
              </a:rPr>
              <a:t>INTRODUCTION</a:t>
            </a:r>
            <a:endParaRPr lang="en-US" sz="2600" b="0" dirty="0">
              <a:latin typeface="Calibri" panose="020F0502020204030204" pitchFamily="34" charset="0"/>
              <a:cs typeface="Calibri" panose="020F0502020204030204" pitchFamily="34" charset="0"/>
            </a:endParaRPr>
          </a:p>
        </p:txBody>
      </p:sp>
      <p:sp>
        <p:nvSpPr>
          <p:cNvPr id="6" name="Subtitle 5">
            <a:extLst>
              <a:ext uri="{FF2B5EF4-FFF2-40B4-BE49-F238E27FC236}">
                <a16:creationId xmlns:a16="http://schemas.microsoft.com/office/drawing/2014/main" id="{55E94847-194C-09B2-2722-DE51EF9C55DA}"/>
              </a:ext>
            </a:extLst>
          </p:cNvPr>
          <p:cNvSpPr>
            <a:spLocks noGrp="1"/>
          </p:cNvSpPr>
          <p:nvPr>
            <p:ph type="subTitle" idx="1"/>
          </p:nvPr>
        </p:nvSpPr>
        <p:spPr>
          <a:xfrm>
            <a:off x="554919" y="1216621"/>
            <a:ext cx="8034161" cy="2933736"/>
          </a:xfrm>
        </p:spPr>
        <p:txBody>
          <a:bodyPr>
            <a:normAutofit fontScale="70000" lnSpcReduction="20000"/>
          </a:bodyPr>
          <a:lstStyle/>
          <a:p>
            <a:pPr algn="just"/>
            <a:r>
              <a:rPr lang="en-US" sz="2100" kern="100" dirty="0">
                <a:effectLst/>
                <a:latin typeface="Calibri" panose="020F0502020204030204" pitchFamily="34" charset="0"/>
                <a:ea typeface="Aptos" panose="020B0004020202020204" pitchFamily="34" charset="0"/>
                <a:cs typeface="Calibri" panose="020F0502020204030204" pitchFamily="34" charset="0"/>
              </a:rPr>
              <a:t>        The subtle nature of language and contextual dependencies makes sarcasm detection in textual data especially news headlines extremely difficult. </a:t>
            </a:r>
          </a:p>
          <a:p>
            <a:pPr algn="just"/>
            <a:r>
              <a:rPr lang="en-US" sz="2100" kern="100" dirty="0">
                <a:latin typeface="Calibri" panose="020F0502020204030204" pitchFamily="34" charset="0"/>
                <a:ea typeface="Aptos" panose="020B0004020202020204" pitchFamily="34" charset="0"/>
                <a:cs typeface="Calibri" panose="020F0502020204030204" pitchFamily="34" charset="0"/>
              </a:rPr>
              <a:t>       </a:t>
            </a:r>
          </a:p>
          <a:p>
            <a:pPr algn="just"/>
            <a:r>
              <a:rPr lang="en-US" sz="2100" kern="100" dirty="0">
                <a:effectLst/>
                <a:latin typeface="Calibri" panose="020F0502020204030204" pitchFamily="34" charset="0"/>
                <a:ea typeface="Aptos" panose="020B0004020202020204" pitchFamily="34" charset="0"/>
                <a:cs typeface="Calibri" panose="020F0502020204030204" pitchFamily="34" charset="0"/>
              </a:rPr>
              <a:t>        In this work, we introduce a novel method for sarcasm detection based on a carefully selected dataset from reliable news sources, including HuffPost and The Onion. By utilizing expertly crafted news headlines, we hope to improve the precision and consistency of sarcasm detection systems while circumventing the drawbacks of the existing Twitter-based datasets.</a:t>
            </a:r>
          </a:p>
          <a:p>
            <a:pPr algn="just"/>
            <a:endParaRPr lang="en-US" sz="2100" kern="100" dirty="0">
              <a:effectLst/>
              <a:latin typeface="Calibri" panose="020F0502020204030204" pitchFamily="34" charset="0"/>
              <a:ea typeface="Aptos" panose="020B0004020202020204" pitchFamily="34" charset="0"/>
              <a:cs typeface="Calibri" panose="020F0502020204030204" pitchFamily="34" charset="0"/>
            </a:endParaRPr>
          </a:p>
          <a:p>
            <a:pPr algn="just"/>
            <a:r>
              <a:rPr lang="en-US" sz="2100" kern="100" dirty="0">
                <a:latin typeface="Calibri" panose="020F0502020204030204" pitchFamily="34" charset="0"/>
                <a:ea typeface="Aptos" panose="020B0004020202020204" pitchFamily="34" charset="0"/>
                <a:cs typeface="Calibri" panose="020F0502020204030204" pitchFamily="34" charset="0"/>
              </a:rPr>
              <a:t>	Our approach starts with a thorough pre-processing of the data to guarantee its consistency and quality.</a:t>
            </a:r>
          </a:p>
          <a:p>
            <a:pPr algn="just"/>
            <a:r>
              <a:rPr lang="en-US" sz="2100" kern="100" dirty="0">
                <a:effectLst/>
                <a:latin typeface="Calibri" panose="020F0502020204030204" pitchFamily="34" charset="0"/>
                <a:ea typeface="Aptos" panose="020B0004020202020204" pitchFamily="34" charset="0"/>
                <a:cs typeface="Calibri" panose="020F0502020204030204" pitchFamily="34" charset="0"/>
              </a:rPr>
              <a:t>	Using Word2vec and Glove embeddings, we train machine learning models specifically designed for sarcasm detection tasks.</a:t>
            </a:r>
          </a:p>
          <a:p>
            <a:endParaRPr lang="en-US" dirty="0"/>
          </a:p>
        </p:txBody>
      </p:sp>
    </p:spTree>
    <p:extLst>
      <p:ext uri="{BB962C8B-B14F-4D97-AF65-F5344CB8AC3E}">
        <p14:creationId xmlns:p14="http://schemas.microsoft.com/office/powerpoint/2010/main" val="40585520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478100" y="1595175"/>
            <a:ext cx="3833700" cy="1964700"/>
          </a:xfrm>
          <a:prstGeom prst="rect">
            <a:avLst/>
          </a:prstGeom>
        </p:spPr>
        <p:txBody>
          <a:bodyPr spcFirstLastPara="1" wrap="square" lIns="91425" tIns="91425" rIns="91425" bIns="91425" anchor="t" anchorCtr="0">
            <a:noAutofit/>
          </a:bodyPr>
          <a:lstStyle/>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sp>
        <p:nvSpPr>
          <p:cNvPr id="2" name="Title 1">
            <a:extLst>
              <a:ext uri="{FF2B5EF4-FFF2-40B4-BE49-F238E27FC236}">
                <a16:creationId xmlns:a16="http://schemas.microsoft.com/office/drawing/2014/main" id="{837CA733-A0A9-6BDD-5CE9-72D39A06F327}"/>
              </a:ext>
            </a:extLst>
          </p:cNvPr>
          <p:cNvSpPr>
            <a:spLocks noGrp="1"/>
          </p:cNvSpPr>
          <p:nvPr>
            <p:ph type="title"/>
          </p:nvPr>
        </p:nvSpPr>
        <p:spPr>
          <a:xfrm>
            <a:off x="4755005" y="304800"/>
            <a:ext cx="4496673" cy="812799"/>
          </a:xfrm>
        </p:spPr>
        <p:txBody>
          <a:bodyPr>
            <a:normAutofit fontScale="90000"/>
          </a:bodyPr>
          <a:lstStyle/>
          <a:p>
            <a:r>
              <a:rPr lang="en-US" sz="1600" b="0" dirty="0">
                <a:solidFill>
                  <a:schemeClr val="bg2"/>
                </a:solidFill>
                <a:effectLst/>
                <a:highlight>
                  <a:srgbClr val="F7F7F7"/>
                </a:highlight>
                <a:latin typeface="Calibri" panose="020F0502020204030204" pitchFamily="34" charset="0"/>
                <a:cs typeface="Calibri" panose="020F0502020204030204" pitchFamily="34" charset="0"/>
              </a:rPr>
              <a:t>Analysis of Glove model with accuracy and loss</a:t>
            </a:r>
            <a:br>
              <a:rPr lang="en-US" sz="1400" b="0" dirty="0">
                <a:solidFill>
                  <a:srgbClr val="000000"/>
                </a:solidFill>
                <a:effectLst/>
                <a:highlight>
                  <a:srgbClr val="F7F7F7"/>
                </a:highlight>
                <a:latin typeface="Courier New" panose="02070309020205020404" pitchFamily="49" charset="0"/>
              </a:rPr>
            </a:br>
            <a:br>
              <a:rPr lang="en-US" sz="1600" b="0" dirty="0">
                <a:solidFill>
                  <a:schemeClr val="bg2"/>
                </a:solidFill>
                <a:effectLst/>
                <a:highlight>
                  <a:srgbClr val="F7F7F7"/>
                </a:highlight>
                <a:latin typeface="Calibri" panose="020F0502020204030204" pitchFamily="34" charset="0"/>
                <a:cs typeface="Calibri" panose="020F0502020204030204" pitchFamily="34" charset="0"/>
              </a:rPr>
            </a:br>
            <a:endParaRPr lang="en-US" sz="1400" dirty="0">
              <a:solidFill>
                <a:schemeClr val="bg2"/>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C27FFF29-72AE-8B0B-E7C1-269EE4CDE681}"/>
              </a:ext>
            </a:extLst>
          </p:cNvPr>
          <p:cNvPicPr>
            <a:picLocks noChangeAspect="1"/>
          </p:cNvPicPr>
          <p:nvPr/>
        </p:nvPicPr>
        <p:blipFill>
          <a:blip r:embed="rId3"/>
          <a:stretch>
            <a:fillRect/>
          </a:stretch>
        </p:blipFill>
        <p:spPr>
          <a:xfrm>
            <a:off x="114299" y="800100"/>
            <a:ext cx="4640705" cy="3822700"/>
          </a:xfrm>
          <a:prstGeom prst="rect">
            <a:avLst/>
          </a:prstGeom>
        </p:spPr>
      </p:pic>
      <p:pic>
        <p:nvPicPr>
          <p:cNvPr id="5" name="Picture 4">
            <a:extLst>
              <a:ext uri="{FF2B5EF4-FFF2-40B4-BE49-F238E27FC236}">
                <a16:creationId xmlns:a16="http://schemas.microsoft.com/office/drawing/2014/main" id="{33734F88-B040-DA78-0AAE-4F8525463FFE}"/>
              </a:ext>
            </a:extLst>
          </p:cNvPr>
          <p:cNvPicPr>
            <a:picLocks noChangeAspect="1"/>
          </p:cNvPicPr>
          <p:nvPr/>
        </p:nvPicPr>
        <p:blipFill>
          <a:blip r:embed="rId4"/>
          <a:stretch>
            <a:fillRect/>
          </a:stretch>
        </p:blipFill>
        <p:spPr>
          <a:xfrm>
            <a:off x="4953000" y="1117599"/>
            <a:ext cx="3358800" cy="3117849"/>
          </a:xfrm>
          <a:prstGeom prst="rect">
            <a:avLst/>
          </a:prstGeom>
        </p:spPr>
      </p:pic>
    </p:spTree>
    <p:extLst>
      <p:ext uri="{BB962C8B-B14F-4D97-AF65-F5344CB8AC3E}">
        <p14:creationId xmlns:p14="http://schemas.microsoft.com/office/powerpoint/2010/main" val="26103135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478100" y="1595175"/>
            <a:ext cx="3833700" cy="1964700"/>
          </a:xfrm>
          <a:prstGeom prst="rect">
            <a:avLst/>
          </a:prstGeom>
        </p:spPr>
        <p:txBody>
          <a:bodyPr spcFirstLastPara="1" wrap="square" lIns="91425" tIns="91425" rIns="91425" bIns="91425" anchor="t" anchorCtr="0">
            <a:noAutofit/>
          </a:bodyPr>
          <a:lstStyle/>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114300" indent="0" algn="just" fontAlgn="base"/>
            <a:endParaRPr lang="en-US" dirty="0">
              <a:solidFill>
                <a:schemeClr val="bg2"/>
              </a:solidFill>
              <a:highlight>
                <a:srgbClr val="FFFFFF"/>
              </a:highligh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endParaRPr lang="en-US" sz="1600" b="1" i="0" u="none" strike="noStrike" dirty="0">
              <a:solidFill>
                <a:srgbClr val="134D57"/>
              </a:solidFill>
              <a:effectLst/>
              <a:latin typeface="Space Grotesk" pitchFamily="2" charset="77"/>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sp>
        <p:nvSpPr>
          <p:cNvPr id="2" name="Title 1">
            <a:extLst>
              <a:ext uri="{FF2B5EF4-FFF2-40B4-BE49-F238E27FC236}">
                <a16:creationId xmlns:a16="http://schemas.microsoft.com/office/drawing/2014/main" id="{837CA733-A0A9-6BDD-5CE9-72D39A06F327}"/>
              </a:ext>
            </a:extLst>
          </p:cNvPr>
          <p:cNvSpPr>
            <a:spLocks noGrp="1"/>
          </p:cNvSpPr>
          <p:nvPr>
            <p:ph type="title"/>
          </p:nvPr>
        </p:nvSpPr>
        <p:spPr>
          <a:xfrm>
            <a:off x="1210066" y="274820"/>
            <a:ext cx="5125269" cy="812799"/>
          </a:xfrm>
        </p:spPr>
        <p:txBody>
          <a:bodyPr>
            <a:noAutofit/>
          </a:bodyPr>
          <a:lstStyle/>
          <a:p>
            <a:pPr algn="ctr"/>
            <a:r>
              <a:rPr lang="en-US" sz="2600" b="0" dirty="0">
                <a:solidFill>
                  <a:schemeClr val="bg2"/>
                </a:solidFill>
                <a:effectLst/>
                <a:highlight>
                  <a:srgbClr val="F7F7F7"/>
                </a:highlight>
                <a:latin typeface="Calibri" panose="020F0502020204030204" pitchFamily="34" charset="0"/>
                <a:cs typeface="Calibri" panose="020F0502020204030204" pitchFamily="34" charset="0"/>
              </a:rPr>
              <a:t>             Example tested on our model</a:t>
            </a:r>
            <a:endParaRPr lang="en-US" sz="2600" dirty="0">
              <a:solidFill>
                <a:schemeClr val="bg2"/>
              </a:solidFill>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FAA09C75-35B8-D12C-F316-1F1443DA8A72}"/>
              </a:ext>
            </a:extLst>
          </p:cNvPr>
          <p:cNvPicPr>
            <a:picLocks noChangeAspect="1"/>
          </p:cNvPicPr>
          <p:nvPr/>
        </p:nvPicPr>
        <p:blipFill>
          <a:blip r:embed="rId3"/>
          <a:stretch>
            <a:fillRect/>
          </a:stretch>
        </p:blipFill>
        <p:spPr>
          <a:xfrm>
            <a:off x="1595828" y="1087619"/>
            <a:ext cx="5310439" cy="3498642"/>
          </a:xfrm>
          <a:prstGeom prst="rect">
            <a:avLst/>
          </a:prstGeom>
        </p:spPr>
      </p:pic>
    </p:spTree>
    <p:extLst>
      <p:ext uri="{BB962C8B-B14F-4D97-AF65-F5344CB8AC3E}">
        <p14:creationId xmlns:p14="http://schemas.microsoft.com/office/powerpoint/2010/main" val="12153285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777375" y="1653500"/>
            <a:ext cx="7472700" cy="2962200"/>
          </a:xfrm>
          <a:prstGeom prst="rect">
            <a:avLst/>
          </a:prstGeom>
        </p:spPr>
        <p:txBody>
          <a:bodyPr spcFirstLastPara="1" wrap="square" lIns="91425" tIns="91425" rIns="91425" bIns="91425" anchor="t" anchorCtr="0">
            <a:noAutofit/>
          </a:bodyPr>
          <a:lstStyle/>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1200"/>
              </a:spcAft>
              <a:buNone/>
            </a:pPr>
            <a:endParaRPr dirty="0"/>
          </a:p>
        </p:txBody>
      </p:sp>
      <p:sp>
        <p:nvSpPr>
          <p:cNvPr id="205" name="Google Shape;205;p32"/>
          <p:cNvSpPr txBox="1">
            <a:spLocks noGrp="1"/>
          </p:cNvSpPr>
          <p:nvPr>
            <p:ph type="title"/>
          </p:nvPr>
        </p:nvSpPr>
        <p:spPr>
          <a:xfrm>
            <a:off x="1500808" y="323442"/>
            <a:ext cx="5744818"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r>
              <a:rPr lang="en" sz="2600" dirty="0"/>
              <a:t>Model </a:t>
            </a:r>
            <a:r>
              <a:rPr lang="en" sz="2600" dirty="0" err="1"/>
              <a:t>Comparision</a:t>
            </a:r>
            <a:endParaRPr sz="2600" dirty="0"/>
          </a:p>
        </p:txBody>
      </p:sp>
      <p:pic>
        <p:nvPicPr>
          <p:cNvPr id="4" name="Picture 3">
            <a:extLst>
              <a:ext uri="{FF2B5EF4-FFF2-40B4-BE49-F238E27FC236}">
                <a16:creationId xmlns:a16="http://schemas.microsoft.com/office/drawing/2014/main" id="{73F96FA3-0B33-43B6-A8D8-BC181AE2D779}"/>
              </a:ext>
            </a:extLst>
          </p:cNvPr>
          <p:cNvPicPr>
            <a:picLocks noChangeAspect="1"/>
          </p:cNvPicPr>
          <p:nvPr/>
        </p:nvPicPr>
        <p:blipFill>
          <a:blip r:embed="rId3"/>
          <a:stretch>
            <a:fillRect/>
          </a:stretch>
        </p:blipFill>
        <p:spPr>
          <a:xfrm>
            <a:off x="637674" y="1256124"/>
            <a:ext cx="3934326" cy="3087276"/>
          </a:xfrm>
          <a:prstGeom prst="rect">
            <a:avLst/>
          </a:prstGeom>
        </p:spPr>
      </p:pic>
      <p:pic>
        <p:nvPicPr>
          <p:cNvPr id="6" name="Picture 5">
            <a:extLst>
              <a:ext uri="{FF2B5EF4-FFF2-40B4-BE49-F238E27FC236}">
                <a16:creationId xmlns:a16="http://schemas.microsoft.com/office/drawing/2014/main" id="{C09C691A-9C84-5FAF-9012-BEE59958507E}"/>
              </a:ext>
            </a:extLst>
          </p:cNvPr>
          <p:cNvPicPr>
            <a:picLocks noChangeAspect="1"/>
          </p:cNvPicPr>
          <p:nvPr/>
        </p:nvPicPr>
        <p:blipFill>
          <a:blip r:embed="rId4"/>
          <a:stretch>
            <a:fillRect/>
          </a:stretch>
        </p:blipFill>
        <p:spPr>
          <a:xfrm>
            <a:off x="4711700" y="1256124"/>
            <a:ext cx="4053963" cy="3052276"/>
          </a:xfrm>
          <a:prstGeom prst="rect">
            <a:avLst/>
          </a:prstGeom>
        </p:spPr>
      </p:pic>
    </p:spTree>
    <p:extLst>
      <p:ext uri="{BB962C8B-B14F-4D97-AF65-F5344CB8AC3E}">
        <p14:creationId xmlns:p14="http://schemas.microsoft.com/office/powerpoint/2010/main" val="1177171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777375" y="1653500"/>
            <a:ext cx="7472700" cy="2962200"/>
          </a:xfrm>
          <a:prstGeom prst="rect">
            <a:avLst/>
          </a:prstGeom>
        </p:spPr>
        <p:txBody>
          <a:bodyPr spcFirstLastPara="1" wrap="square" lIns="91425" tIns="91425" rIns="91425" bIns="91425" anchor="t" anchorCtr="0">
            <a:noAutofit/>
          </a:bodyPr>
          <a:lstStyle/>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1200"/>
              </a:spcAft>
              <a:buNone/>
            </a:pPr>
            <a:endParaRPr dirty="0"/>
          </a:p>
        </p:txBody>
      </p:sp>
      <p:sp>
        <p:nvSpPr>
          <p:cNvPr id="205" name="Google Shape;205;p32"/>
          <p:cNvSpPr txBox="1">
            <a:spLocks noGrp="1"/>
          </p:cNvSpPr>
          <p:nvPr>
            <p:ph type="title"/>
          </p:nvPr>
        </p:nvSpPr>
        <p:spPr>
          <a:xfrm>
            <a:off x="1500808" y="323442"/>
            <a:ext cx="5744818"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                       </a:t>
            </a:r>
            <a:r>
              <a:rPr lang="en" sz="2600" dirty="0">
                <a:latin typeface="Calibri" panose="020F0502020204030204" pitchFamily="34" charset="0"/>
                <a:cs typeface="Calibri" panose="020F0502020204030204" pitchFamily="34" charset="0"/>
              </a:rPr>
              <a:t>Model </a:t>
            </a:r>
            <a:r>
              <a:rPr lang="en" sz="2600" dirty="0" err="1">
                <a:latin typeface="Calibri" panose="020F0502020204030204" pitchFamily="34" charset="0"/>
                <a:cs typeface="Calibri" panose="020F0502020204030204" pitchFamily="34" charset="0"/>
              </a:rPr>
              <a:t>Comparision</a:t>
            </a:r>
            <a:endParaRPr sz="26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7D85C7B-6F53-A3B6-2621-454EFA25897A}"/>
              </a:ext>
            </a:extLst>
          </p:cNvPr>
          <p:cNvPicPr>
            <a:picLocks noChangeAspect="1"/>
          </p:cNvPicPr>
          <p:nvPr/>
        </p:nvPicPr>
        <p:blipFill>
          <a:blip r:embed="rId3"/>
          <a:stretch>
            <a:fillRect/>
          </a:stretch>
        </p:blipFill>
        <p:spPr>
          <a:xfrm>
            <a:off x="101599" y="1447800"/>
            <a:ext cx="4203701" cy="2717800"/>
          </a:xfrm>
          <a:prstGeom prst="rect">
            <a:avLst/>
          </a:prstGeom>
        </p:spPr>
      </p:pic>
      <p:pic>
        <p:nvPicPr>
          <p:cNvPr id="4" name="Picture 3">
            <a:extLst>
              <a:ext uri="{FF2B5EF4-FFF2-40B4-BE49-F238E27FC236}">
                <a16:creationId xmlns:a16="http://schemas.microsoft.com/office/drawing/2014/main" id="{96CDFF1D-F1B8-5C40-C977-C446CDF3E717}"/>
              </a:ext>
            </a:extLst>
          </p:cNvPr>
          <p:cNvPicPr>
            <a:picLocks noChangeAspect="1"/>
          </p:cNvPicPr>
          <p:nvPr/>
        </p:nvPicPr>
        <p:blipFill>
          <a:blip r:embed="rId4"/>
          <a:stretch>
            <a:fillRect/>
          </a:stretch>
        </p:blipFill>
        <p:spPr>
          <a:xfrm>
            <a:off x="4305300" y="1536700"/>
            <a:ext cx="4495800" cy="2628900"/>
          </a:xfrm>
          <a:prstGeom prst="rect">
            <a:avLst/>
          </a:prstGeom>
        </p:spPr>
      </p:pic>
    </p:spTree>
    <p:extLst>
      <p:ext uri="{BB962C8B-B14F-4D97-AF65-F5344CB8AC3E}">
        <p14:creationId xmlns:p14="http://schemas.microsoft.com/office/powerpoint/2010/main" val="3513541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17443" y="127000"/>
            <a:ext cx="8398566" cy="4941335"/>
          </a:xfrm>
          <a:prstGeom prst="rect">
            <a:avLst/>
          </a:prstGeom>
        </p:spPr>
        <p:txBody>
          <a:bodyPr spcFirstLastPara="1" wrap="square" lIns="91425" tIns="91425" rIns="91425" bIns="91425" anchor="t" anchorCtr="0">
            <a:noAutofit/>
          </a:bodyPr>
          <a:lstStyle/>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r>
              <a:rPr lang="en-US" sz="2600" b="1" dirty="0">
                <a:solidFill>
                  <a:srgbClr val="134D57"/>
                </a:solidFill>
                <a:latin typeface="Calibri" panose="020F0502020204030204" pitchFamily="34" charset="0"/>
                <a:cs typeface="Calibri" panose="020F0502020204030204" pitchFamily="34" charset="0"/>
              </a:rPr>
              <a:t>                     Conclusions and Future Discussions</a:t>
            </a:r>
            <a:endParaRPr lang="en-US" sz="2600" b="1" i="0" u="none" strike="noStrike" dirty="0">
              <a:solidFill>
                <a:srgbClr val="134D57"/>
              </a:solidFill>
              <a:effectLst/>
              <a:latin typeface="Calibri" panose="020F0502020204030204" pitchFamily="34" charset="0"/>
              <a:cs typeface="Calibri" panose="020F0502020204030204" pitchFamily="34" charset="0"/>
            </a:endParaRPr>
          </a:p>
          <a:p>
            <a:pPr marL="114300" indent="0" algn="just" fontAlgn="base"/>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r>
              <a:rPr lang="en-US" sz="1600" kern="100" dirty="0">
                <a:effectLst/>
                <a:latin typeface="Calibri" panose="020F0502020204030204" pitchFamily="34" charset="0"/>
                <a:ea typeface="Aptos" panose="020B0004020202020204" pitchFamily="34" charset="0"/>
                <a:cs typeface="Calibri" panose="020F0502020204030204" pitchFamily="34" charset="0"/>
              </a:rPr>
              <a:t>       In conclusion, this project demonstrates the effectiveness of neural network architectures for sarcasm detection in textual data. Leveraging pre-trained embeddings, particularly </a:t>
            </a:r>
            <a:r>
              <a:rPr lang="en-US" sz="1600" kern="100" dirty="0" err="1">
                <a:effectLst/>
                <a:latin typeface="Calibri" panose="020F0502020204030204" pitchFamily="34" charset="0"/>
                <a:ea typeface="Aptos" panose="020B0004020202020204" pitchFamily="34" charset="0"/>
                <a:cs typeface="Calibri" panose="020F0502020204030204" pitchFamily="34" charset="0"/>
              </a:rPr>
              <a:t>GloVe</a:t>
            </a:r>
            <a:r>
              <a:rPr lang="en-US" sz="1600" kern="100" dirty="0">
                <a:effectLst/>
                <a:latin typeface="Calibri" panose="020F0502020204030204" pitchFamily="34" charset="0"/>
                <a:ea typeface="Aptos" panose="020B0004020202020204" pitchFamily="34" charset="0"/>
                <a:cs typeface="Calibri" panose="020F0502020204030204" pitchFamily="34" charset="0"/>
              </a:rPr>
              <a:t> embeddings, significantly enhances model performance. </a:t>
            </a:r>
          </a:p>
          <a:p>
            <a:r>
              <a:rPr lang="en-US" sz="1600" kern="100" dirty="0">
                <a:latin typeface="Calibri" panose="020F0502020204030204" pitchFamily="34" charset="0"/>
                <a:ea typeface="Aptos" panose="020B0004020202020204" pitchFamily="34" charset="0"/>
                <a:cs typeface="Calibri" panose="020F0502020204030204" pitchFamily="34" charset="0"/>
              </a:rPr>
              <a:t>       </a:t>
            </a:r>
          </a:p>
          <a:p>
            <a:r>
              <a:rPr lang="en-US" sz="1600" kern="100" dirty="0">
                <a:effectLst/>
                <a:latin typeface="Calibri" panose="020F0502020204030204" pitchFamily="34" charset="0"/>
                <a:ea typeface="Aptos" panose="020B0004020202020204" pitchFamily="34" charset="0"/>
                <a:cs typeface="Calibri" panose="020F0502020204030204" pitchFamily="34" charset="0"/>
              </a:rPr>
              <a:t>       Future research directions may include exploring ensemble methods, fine-tuning hyperparameters, and incorporating attention mechanisms to further improve model accuracy and robustness in sarcasm detection tasks.</a:t>
            </a:r>
          </a:p>
          <a:p>
            <a:pPr algn="l"/>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r>
              <a:rPr lang="en-US" sz="1600" kern="100" dirty="0">
                <a:effectLst/>
                <a:latin typeface="Calibri" panose="020F0502020204030204" pitchFamily="34" charset="0"/>
                <a:ea typeface="Aptos" panose="020B0004020202020204" pitchFamily="34" charset="0"/>
                <a:cs typeface="Calibri" panose="020F0502020204030204" pitchFamily="34" charset="0"/>
              </a:rPr>
              <a:t>       Further optimization and exploration of different architectures, including advanced models like BERT, may yield even better results. BERT, with its powerful bidirectional contextual understanding, has demonstrated remarkable performance in various NLP tasks and holds promise for enhancing sarcasm detection accuracy further.</a:t>
            </a:r>
          </a:p>
          <a:p>
            <a:pPr algn="l"/>
            <a:endParaRPr lang="en-US" b="0" i="0" dirty="0">
              <a:solidFill>
                <a:schemeClr val="bg2"/>
              </a:solidFill>
              <a:effectLst/>
              <a:highlight>
                <a:srgbClr val="FFFFFF"/>
              </a:highlight>
              <a:latin typeface="Söhne"/>
            </a:endParaRPr>
          </a:p>
        </p:txBody>
      </p:sp>
    </p:spTree>
    <p:extLst>
      <p:ext uri="{BB962C8B-B14F-4D97-AF65-F5344CB8AC3E}">
        <p14:creationId xmlns:p14="http://schemas.microsoft.com/office/powerpoint/2010/main" val="8482329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Google Shape;223;p35"/>
          <p:cNvPicPr preferRelativeResize="0"/>
          <p:nvPr/>
        </p:nvPicPr>
        <p:blipFill rotWithShape="1">
          <a:blip r:embed="rId3">
            <a:alphaModFix/>
          </a:blip>
          <a:srcRect t="22154" b="22154"/>
          <a:stretch/>
        </p:blipFill>
        <p:spPr>
          <a:xfrm>
            <a:off x="1525625" y="997400"/>
            <a:ext cx="6345299" cy="2355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0"/>
          <p:cNvSpPr txBox="1">
            <a:spLocks noGrp="1"/>
          </p:cNvSpPr>
          <p:nvPr>
            <p:ph type="title"/>
          </p:nvPr>
        </p:nvSpPr>
        <p:spPr>
          <a:xfrm>
            <a:off x="89941" y="367259"/>
            <a:ext cx="8321909" cy="87897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alibri" panose="020F0502020204030204" pitchFamily="34" charset="0"/>
                <a:cs typeface="Calibri" panose="020F0502020204030204" pitchFamily="34" charset="0"/>
              </a:rPr>
              <a:t>OBJECTIVE</a:t>
            </a:r>
            <a:endParaRPr dirty="0">
              <a:latin typeface="Calibri" panose="020F0502020204030204" pitchFamily="34" charset="0"/>
              <a:cs typeface="Calibri" panose="020F0502020204030204" pitchFamily="34" charset="0"/>
            </a:endParaRPr>
          </a:p>
        </p:txBody>
      </p:sp>
      <p:sp>
        <p:nvSpPr>
          <p:cNvPr id="192" name="Google Shape;192;p30"/>
          <p:cNvSpPr txBox="1">
            <a:spLocks noGrp="1"/>
          </p:cNvSpPr>
          <p:nvPr>
            <p:ph type="body" idx="1"/>
          </p:nvPr>
        </p:nvSpPr>
        <p:spPr>
          <a:xfrm>
            <a:off x="581375" y="1088820"/>
            <a:ext cx="3556500" cy="2781300"/>
          </a:xfrm>
          <a:prstGeom prst="rect">
            <a:avLst/>
          </a:prstGeom>
        </p:spPr>
        <p:txBody>
          <a:bodyPr spcFirstLastPara="1" wrap="square" lIns="91425" tIns="91425" rIns="91425" bIns="91425" anchor="t" anchorCtr="0">
            <a:noAutofit/>
          </a:bodyPr>
          <a:lstStyle/>
          <a:p>
            <a:pPr algn="just" rtl="0" fontAlgn="base">
              <a:spcBef>
                <a:spcPts val="0"/>
              </a:spcBef>
              <a:spcAft>
                <a:spcPts val="0"/>
              </a:spcAft>
              <a:buFont typeface="Arial" panose="020B0604020202020204" pitchFamily="34" charset="0"/>
              <a:buChar char="•"/>
            </a:pPr>
            <a:r>
              <a:rPr lang="en-US" sz="1600" b="0" i="0" u="none" strike="noStrike" dirty="0">
                <a:solidFill>
                  <a:srgbClr val="134D57"/>
                </a:solidFill>
                <a:effectLst/>
                <a:latin typeface="Calibri" panose="020F0502020204030204" pitchFamily="34" charset="0"/>
                <a:cs typeface="Calibri" panose="020F0502020204030204" pitchFamily="34" charset="0"/>
              </a:rPr>
              <a:t>The performance of sarcasm detection algorithms is impacted by the limitations of existing datasets sourced from social media platforms such as Twitter </a:t>
            </a:r>
            <a:r>
              <a:rPr lang="en" sz="1600" dirty="0">
                <a:latin typeface="Calibri" panose="020F0502020204030204" pitchFamily="34" charset="0"/>
                <a:cs typeface="Calibri" panose="020F0502020204030204" pitchFamily="34" charset="0"/>
              </a:rPr>
              <a:t>which are often noisy and lack contextual information</a:t>
            </a:r>
            <a:r>
              <a:rPr lang="en-US" sz="1600" b="0" i="0" u="none" strike="noStrike" dirty="0">
                <a:solidFill>
                  <a:srgbClr val="134D57"/>
                </a:solidFill>
                <a:effectLst/>
                <a:latin typeface="Calibri" panose="020F0502020204030204" pitchFamily="34" charset="0"/>
                <a:cs typeface="Calibri" panose="020F0502020204030204" pitchFamily="34" charset="0"/>
              </a:rPr>
              <a:t>.</a:t>
            </a:r>
          </a:p>
          <a:p>
            <a:pPr algn="just" rtl="0" fontAlgn="base">
              <a:spcBef>
                <a:spcPts val="0"/>
              </a:spcBef>
              <a:spcAft>
                <a:spcPts val="1200"/>
              </a:spcAft>
              <a:buFont typeface="Arial" panose="020B0604020202020204" pitchFamily="34" charset="0"/>
              <a:buChar char="•"/>
            </a:pPr>
            <a:r>
              <a:rPr lang="en-US" sz="1600" b="0" i="0" u="none" strike="noStrike" dirty="0">
                <a:solidFill>
                  <a:srgbClr val="134D57"/>
                </a:solidFill>
                <a:effectLst/>
                <a:latin typeface="Calibri" panose="020F0502020204030204" pitchFamily="34" charset="0"/>
                <a:cs typeface="Calibri" panose="020F0502020204030204" pitchFamily="34" charset="0"/>
              </a:rPr>
              <a:t>Our objective is to create a model that can detect sarcasm in news headlines that have been expertly crafted, thus improving accuracy and expanding the model's usefulness in real world scenarios</a:t>
            </a:r>
            <a:r>
              <a:rPr lang="en-US" sz="1400" b="0" i="0" u="none" strike="noStrike" dirty="0">
                <a:solidFill>
                  <a:srgbClr val="134D57"/>
                </a:solidFill>
                <a:effectLst/>
                <a:latin typeface="Calibri" panose="020F0502020204030204" pitchFamily="34" charset="0"/>
                <a:cs typeface="Calibri" panose="020F0502020204030204" pitchFamily="34" charset="0"/>
              </a:rPr>
              <a:t>.</a:t>
            </a:r>
          </a:p>
        </p:txBody>
      </p:sp>
      <p:pic>
        <p:nvPicPr>
          <p:cNvPr id="193" name="Google Shape;193;p30"/>
          <p:cNvPicPr preferRelativeResize="0"/>
          <p:nvPr/>
        </p:nvPicPr>
        <p:blipFill>
          <a:blip r:embed="rId3">
            <a:alphaModFix/>
          </a:blip>
          <a:stretch>
            <a:fillRect/>
          </a:stretch>
        </p:blipFill>
        <p:spPr>
          <a:xfrm>
            <a:off x="4855350" y="1613075"/>
            <a:ext cx="3556500" cy="254559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3"/>
          <p:cNvSpPr txBox="1">
            <a:spLocks noGrp="1"/>
          </p:cNvSpPr>
          <p:nvPr>
            <p:ph type="subTitle" idx="1"/>
          </p:nvPr>
        </p:nvSpPr>
        <p:spPr>
          <a:xfrm>
            <a:off x="736300" y="805336"/>
            <a:ext cx="7472700" cy="3982563"/>
          </a:xfrm>
          <a:prstGeom prst="rect">
            <a:avLst/>
          </a:prstGeom>
        </p:spPr>
        <p:txBody>
          <a:bodyPr spcFirstLastPara="1" wrap="square" lIns="91425" tIns="91425" rIns="91425" bIns="91425" anchor="t" anchorCtr="0">
            <a:noAutofit/>
          </a:bodyPr>
          <a:lstStyle/>
          <a:p>
            <a:pPr marL="457200" lvl="0" indent="0" algn="l" rtl="0">
              <a:lnSpc>
                <a:spcPct val="110000"/>
              </a:lnSpc>
              <a:spcBef>
                <a:spcPts val="0"/>
              </a:spcBef>
              <a:spcAft>
                <a:spcPts val="0"/>
              </a:spcAft>
              <a:buNone/>
            </a:pPr>
            <a:endParaRPr dirty="0"/>
          </a:p>
          <a:p>
            <a:pPr marL="457200" lvl="0" indent="0" algn="l" rtl="0">
              <a:lnSpc>
                <a:spcPct val="110000"/>
              </a:lnSpc>
              <a:spcBef>
                <a:spcPts val="1200"/>
              </a:spcBef>
              <a:spcAft>
                <a:spcPts val="0"/>
              </a:spcAft>
              <a:buNone/>
            </a:pPr>
            <a:r>
              <a:rPr lang="en" sz="1600" dirty="0">
                <a:latin typeface="Calibri" panose="020F0502020204030204" pitchFamily="34" charset="0"/>
                <a:cs typeface="Calibri" panose="020F0502020204030204" pitchFamily="34" charset="0"/>
              </a:rPr>
              <a:t>The dataset comprises approximately 28,000 news headlines categorized as Sarcastic or Not Sarcastic which offers unrestricted access. </a:t>
            </a:r>
            <a:endParaRPr sz="1600" dirty="0">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0"/>
              </a:spcAft>
              <a:buNone/>
            </a:pPr>
            <a:r>
              <a:rPr lang="en" sz="1600" dirty="0">
                <a:latin typeface="Calibri" panose="020F0502020204030204" pitchFamily="34" charset="0"/>
                <a:cs typeface="Calibri" panose="020F0502020204030204" pitchFamily="34" charset="0"/>
              </a:rPr>
              <a:t>Each headline is associated with a label indicating its sarcasm status. </a:t>
            </a:r>
            <a:endParaRPr lang="en-US" sz="1600" dirty="0">
              <a:latin typeface="Calibri" panose="020F0502020204030204" pitchFamily="34" charset="0"/>
              <a:cs typeface="Calibri" panose="020F0502020204030204" pitchFamily="34" charset="0"/>
            </a:endParaRPr>
          </a:p>
          <a:p>
            <a:pPr marL="0" marR="0">
              <a:lnSpc>
                <a:spcPct val="107000"/>
              </a:lnSpc>
              <a:spcBef>
                <a:spcPts val="0"/>
              </a:spcBef>
              <a:spcAft>
                <a:spcPts val="0"/>
              </a:spcAft>
            </a:pPr>
            <a:r>
              <a:rPr lang="en-US" sz="1600" kern="100" dirty="0">
                <a:effectLst/>
                <a:latin typeface="Calibri" panose="020F0502020204030204" pitchFamily="34" charset="0"/>
                <a:ea typeface="Aptos" panose="020B0004020202020204" pitchFamily="34" charset="0"/>
                <a:cs typeface="Calibri" panose="020F0502020204030204" pitchFamily="34" charset="0"/>
              </a:rPr>
              <a:t>       </a:t>
            </a:r>
          </a:p>
          <a:p>
            <a:pPr marL="0" marR="0">
              <a:lnSpc>
                <a:spcPct val="107000"/>
              </a:lnSpc>
              <a:spcBef>
                <a:spcPts val="0"/>
              </a:spcBef>
              <a:spcAft>
                <a:spcPts val="0"/>
              </a:spcAft>
            </a:pPr>
            <a:r>
              <a:rPr lang="en-US" sz="1600" kern="100" dirty="0">
                <a:latin typeface="Calibri" panose="020F0502020204030204" pitchFamily="34" charset="0"/>
                <a:ea typeface="Aptos" panose="020B0004020202020204" pitchFamily="34" charset="0"/>
                <a:cs typeface="Calibri" panose="020F0502020204030204" pitchFamily="34" charset="0"/>
              </a:rPr>
              <a:t>         </a:t>
            </a:r>
            <a:r>
              <a:rPr lang="en-US" sz="1600" kern="100" dirty="0">
                <a:effectLst/>
                <a:latin typeface="Calibri" panose="020F0502020204030204" pitchFamily="34" charset="0"/>
                <a:ea typeface="Aptos" panose="020B0004020202020204" pitchFamily="34" charset="0"/>
                <a:cs typeface="Calibri" panose="020F0502020204030204" pitchFamily="34" charset="0"/>
              </a:rPr>
              <a:t>The dataset can be accessed through the following links:</a:t>
            </a:r>
          </a:p>
          <a:p>
            <a:pPr marL="342900" marR="0" lvl="0" indent="-342900">
              <a:lnSpc>
                <a:spcPct val="107000"/>
              </a:lnSpc>
              <a:spcBef>
                <a:spcPts val="0"/>
              </a:spcBef>
              <a:spcAft>
                <a:spcPts val="0"/>
              </a:spcAft>
              <a:buSzPts val="1000"/>
              <a:buFont typeface="Symbol" pitchFamily="2" charset="2"/>
              <a:buChar char=""/>
              <a:tabLst>
                <a:tab pos="457200" algn="l"/>
              </a:tabLst>
            </a:pPr>
            <a:r>
              <a:rPr lang="en-US" sz="1600" u="sng" kern="100" dirty="0">
                <a:solidFill>
                  <a:srgbClr val="467886"/>
                </a:solidFill>
                <a:effectLst/>
                <a:latin typeface="Calibri" panose="020F0502020204030204" pitchFamily="34" charset="0"/>
                <a:ea typeface="Aptos" panose="020B0004020202020204" pitchFamily="34" charset="0"/>
                <a:cs typeface="Calibri" panose="020F0502020204030204" pitchFamily="34" charset="0"/>
                <a:hlinkClick r:id="rId3"/>
              </a:rPr>
              <a:t>Sciencedirect Article</a:t>
            </a:r>
            <a:endParaRPr lang="en-US" sz="1600" kern="100" dirty="0">
              <a:effectLst/>
              <a:latin typeface="Calibri" panose="020F0502020204030204" pitchFamily="34" charset="0"/>
              <a:ea typeface="Aptos" panose="020B0004020202020204" pitchFamily="34" charset="0"/>
              <a:cs typeface="Calibri" panose="020F0502020204030204" pitchFamily="34" charset="0"/>
            </a:endParaRPr>
          </a:p>
          <a:p>
            <a:pPr marL="342900" marR="0" lvl="0" indent="-342900">
              <a:lnSpc>
                <a:spcPct val="107000"/>
              </a:lnSpc>
              <a:spcBef>
                <a:spcPts val="0"/>
              </a:spcBef>
              <a:spcAft>
                <a:spcPts val="0"/>
              </a:spcAft>
              <a:buSzPts val="1000"/>
              <a:buFont typeface="Symbol" pitchFamily="2" charset="2"/>
              <a:buChar char=""/>
              <a:tabLst>
                <a:tab pos="457200" algn="l"/>
              </a:tabLst>
            </a:pPr>
            <a:r>
              <a:rPr lang="en-US" sz="1600" u="sng" kern="100" dirty="0">
                <a:solidFill>
                  <a:srgbClr val="467886"/>
                </a:solidFill>
                <a:effectLst/>
                <a:latin typeface="Calibri" panose="020F0502020204030204" pitchFamily="34" charset="0"/>
                <a:ea typeface="Aptos" panose="020B0004020202020204" pitchFamily="34" charset="0"/>
                <a:cs typeface="Calibri" panose="020F0502020204030204" pitchFamily="34" charset="0"/>
                <a:hlinkClick r:id="rId4"/>
              </a:rPr>
              <a:t>GitHub Repository</a:t>
            </a:r>
            <a:endParaRPr lang="en-US" sz="1600" kern="100" dirty="0">
              <a:effectLst/>
              <a:latin typeface="Calibri" panose="020F0502020204030204" pitchFamily="34" charset="0"/>
              <a:ea typeface="Aptos" panose="020B0004020202020204" pitchFamily="34" charset="0"/>
              <a:cs typeface="Calibri" panose="020F0502020204030204" pitchFamily="34" charset="0"/>
            </a:endParaRPr>
          </a:p>
          <a:p>
            <a:pPr marR="0">
              <a:lnSpc>
                <a:spcPct val="110000"/>
              </a:lnSpc>
              <a:spcBef>
                <a:spcPts val="1200"/>
              </a:spcBef>
              <a:spcAft>
                <a:spcPts val="0"/>
              </a:spcAft>
            </a:pPr>
            <a:r>
              <a:rPr lang="en-US" sz="1600" kern="100" dirty="0">
                <a:effectLst/>
                <a:latin typeface="Calibri" panose="020F0502020204030204" pitchFamily="34" charset="0"/>
                <a:ea typeface="Aptos" panose="020B0004020202020204" pitchFamily="34" charset="0"/>
                <a:cs typeface="Calibri" panose="020F0502020204030204" pitchFamily="34" charset="0"/>
              </a:rPr>
              <a:t>       This dataset acquisition process underscores the importance of utilizing credible and   well-labeled datasets for robust and meaningful research outcomes in sarcasm    detection</a:t>
            </a:r>
            <a:r>
              <a:rPr lang="en-US" sz="1800" kern="100" dirty="0">
                <a:effectLst/>
                <a:latin typeface="Calibri" panose="020F0502020204030204" pitchFamily="34" charset="0"/>
                <a:ea typeface="Aptos" panose="020B0004020202020204" pitchFamily="34" charset="0"/>
                <a:cs typeface="Calibri" panose="020F0502020204030204" pitchFamily="34" charset="0"/>
              </a:rPr>
              <a:t>.</a:t>
            </a:r>
          </a:p>
          <a:p>
            <a:pPr marL="457200" lvl="0" indent="0" algn="l" rtl="0">
              <a:lnSpc>
                <a:spcPct val="110000"/>
              </a:lnSpc>
              <a:spcBef>
                <a:spcPts val="1200"/>
              </a:spcBef>
              <a:spcAft>
                <a:spcPts val="0"/>
              </a:spcAft>
              <a:buNone/>
            </a:pPr>
            <a:endParaRPr dirty="0">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1200"/>
              </a:spcAft>
              <a:buNone/>
            </a:pPr>
            <a:endParaRPr dirty="0"/>
          </a:p>
        </p:txBody>
      </p:sp>
      <p:sp>
        <p:nvSpPr>
          <p:cNvPr id="211" name="Google Shape;211;p33"/>
          <p:cNvSpPr txBox="1">
            <a:spLocks noGrp="1"/>
          </p:cNvSpPr>
          <p:nvPr>
            <p:ph type="title"/>
          </p:nvPr>
        </p:nvSpPr>
        <p:spPr>
          <a:xfrm>
            <a:off x="3681400" y="355600"/>
            <a:ext cx="26976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600" dirty="0">
                <a:latin typeface="Calibri" panose="020F0502020204030204" pitchFamily="34" charset="0"/>
                <a:cs typeface="Calibri" panose="020F0502020204030204" pitchFamily="34" charset="0"/>
              </a:rPr>
              <a:t>DATASET</a:t>
            </a:r>
            <a:endParaRPr sz="2600"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34"/>
          <p:cNvPicPr preferRelativeResize="0">
            <a:picLocks noGrp="1"/>
          </p:cNvPicPr>
          <p:nvPr>
            <p:ph type="pic" idx="2"/>
          </p:nvPr>
        </p:nvPicPr>
        <p:blipFill rotWithShape="1">
          <a:blip r:embed="rId3">
            <a:alphaModFix/>
          </a:blip>
          <a:srcRect l="16635" r="16635"/>
          <a:stretch/>
        </p:blipFill>
        <p:spPr>
          <a:xfrm>
            <a:off x="0" y="100"/>
            <a:ext cx="3432300" cy="5143500"/>
          </a:xfrm>
          <a:prstGeom prst="roundRect">
            <a:avLst>
              <a:gd name="adj" fmla="val 16667"/>
            </a:avLst>
          </a:prstGeom>
        </p:spPr>
      </p:pic>
      <p:sp>
        <p:nvSpPr>
          <p:cNvPr id="217" name="Google Shape;217;p34"/>
          <p:cNvSpPr txBox="1">
            <a:spLocks noGrp="1"/>
          </p:cNvSpPr>
          <p:nvPr>
            <p:ph type="subTitle" idx="1"/>
          </p:nvPr>
        </p:nvSpPr>
        <p:spPr>
          <a:xfrm>
            <a:off x="4135200" y="1595175"/>
            <a:ext cx="4176600" cy="1964700"/>
          </a:xfrm>
          <a:prstGeom prst="rect">
            <a:avLst/>
          </a:prstGeom>
        </p:spPr>
        <p:txBody>
          <a:bodyPr spcFirstLastPara="1" wrap="square" lIns="91425" tIns="91425" rIns="91425" bIns="91425" anchor="t" anchorCtr="0">
            <a:noAutofit/>
          </a:bodyPr>
          <a:lstStyle/>
          <a:p>
            <a:pPr marL="431800" lvl="0" indent="-285750" algn="l" rtl="0">
              <a:lnSpc>
                <a:spcPct val="110000"/>
              </a:lnSpc>
              <a:spcBef>
                <a:spcPts val="0"/>
              </a:spcBef>
              <a:spcAft>
                <a:spcPts val="0"/>
              </a:spcAft>
              <a:buSzPts val="1300"/>
              <a:buFont typeface="Arial" panose="020B0604020202020204" pitchFamily="34" charset="0"/>
              <a:buChar char="•"/>
            </a:pPr>
            <a:r>
              <a:rPr lang="en" sz="1600" dirty="0">
                <a:latin typeface="Calibri" panose="020F0502020204030204" pitchFamily="34" charset="0"/>
                <a:cs typeface="Calibri" panose="020F0502020204030204" pitchFamily="34" charset="0"/>
              </a:rPr>
              <a:t>Data collection and Preprocessing</a:t>
            </a:r>
            <a:endParaRPr sz="1600" dirty="0">
              <a:latin typeface="Calibri" panose="020F0502020204030204" pitchFamily="34" charset="0"/>
              <a:cs typeface="Calibri" panose="020F0502020204030204" pitchFamily="34" charset="0"/>
            </a:endParaRPr>
          </a:p>
          <a:p>
            <a:pPr marL="431800" lvl="0" indent="-285750" algn="l" rtl="0">
              <a:lnSpc>
                <a:spcPct val="110000"/>
              </a:lnSpc>
              <a:spcBef>
                <a:spcPts val="0"/>
              </a:spcBef>
              <a:spcAft>
                <a:spcPts val="0"/>
              </a:spcAft>
              <a:buSzPts val="1300"/>
              <a:buFont typeface="Arial" panose="020B0604020202020204" pitchFamily="34" charset="0"/>
              <a:buChar char="•"/>
            </a:pPr>
            <a:r>
              <a:rPr lang="en" sz="1600" dirty="0">
                <a:latin typeface="Calibri" panose="020F0502020204030204" pitchFamily="34" charset="0"/>
                <a:cs typeface="Calibri" panose="020F0502020204030204" pitchFamily="34" charset="0"/>
              </a:rPr>
              <a:t>Model selection and comparison</a:t>
            </a:r>
            <a:endParaRPr sz="1600" dirty="0">
              <a:latin typeface="Calibri" panose="020F0502020204030204" pitchFamily="34" charset="0"/>
              <a:cs typeface="Calibri" panose="020F0502020204030204" pitchFamily="34" charset="0"/>
            </a:endParaRPr>
          </a:p>
          <a:p>
            <a:pPr marL="431800" lvl="0" indent="-285750" algn="l" rtl="0">
              <a:lnSpc>
                <a:spcPct val="110000"/>
              </a:lnSpc>
              <a:spcBef>
                <a:spcPts val="0"/>
              </a:spcBef>
              <a:spcAft>
                <a:spcPts val="0"/>
              </a:spcAft>
              <a:buSzPts val="1300"/>
              <a:buFont typeface="Arial" panose="020B0604020202020204" pitchFamily="34" charset="0"/>
              <a:buChar char="•"/>
            </a:pPr>
            <a:r>
              <a:rPr lang="en" sz="1600" dirty="0">
                <a:latin typeface="Calibri" panose="020F0502020204030204" pitchFamily="34" charset="0"/>
                <a:cs typeface="Calibri" panose="020F0502020204030204" pitchFamily="34" charset="0"/>
              </a:rPr>
              <a:t>Training and evaluation</a:t>
            </a:r>
            <a:endParaRPr sz="1600" dirty="0">
              <a:latin typeface="Calibri" panose="020F0502020204030204" pitchFamily="34" charset="0"/>
              <a:cs typeface="Calibri" panose="020F0502020204030204" pitchFamily="34" charset="0"/>
            </a:endParaRPr>
          </a:p>
          <a:p>
            <a:pPr marL="431800" lvl="0" indent="-285750" algn="l" rtl="0">
              <a:lnSpc>
                <a:spcPct val="110000"/>
              </a:lnSpc>
              <a:spcBef>
                <a:spcPts val="0"/>
              </a:spcBef>
              <a:spcAft>
                <a:spcPts val="0"/>
              </a:spcAft>
              <a:buSzPts val="1300"/>
              <a:buFont typeface="Arial" panose="020B0604020202020204" pitchFamily="34" charset="0"/>
              <a:buChar char="•"/>
            </a:pPr>
            <a:r>
              <a:rPr lang="en" sz="1600" dirty="0">
                <a:latin typeface="Calibri" panose="020F0502020204030204" pitchFamily="34" charset="0"/>
                <a:cs typeface="Calibri" panose="020F0502020204030204" pitchFamily="34" charset="0"/>
              </a:rPr>
              <a:t>Analysis and interpretation</a:t>
            </a:r>
            <a:endParaRPr sz="1600" dirty="0">
              <a:latin typeface="Calibri" panose="020F0502020204030204" pitchFamily="34" charset="0"/>
              <a:cs typeface="Calibri" panose="020F0502020204030204" pitchFamily="34" charset="0"/>
            </a:endParaRPr>
          </a:p>
          <a:p>
            <a:pPr marL="431800" lvl="0" indent="-285750" algn="l" rtl="0">
              <a:lnSpc>
                <a:spcPct val="110000"/>
              </a:lnSpc>
              <a:spcBef>
                <a:spcPts val="0"/>
              </a:spcBef>
              <a:spcAft>
                <a:spcPts val="0"/>
              </a:spcAft>
              <a:buSzPts val="1300"/>
              <a:buFont typeface="Arial" panose="020B0604020202020204" pitchFamily="34" charset="0"/>
              <a:buChar char="•"/>
            </a:pPr>
            <a:r>
              <a:rPr lang="en" sz="1600" dirty="0">
                <a:latin typeface="Calibri" panose="020F0502020204030204" pitchFamily="34" charset="0"/>
                <a:cs typeface="Calibri" panose="020F0502020204030204" pitchFamily="34" charset="0"/>
              </a:rPr>
              <a:t>Documentation and reporting</a:t>
            </a:r>
            <a:endParaRPr sz="1600" dirty="0">
              <a:latin typeface="Calibri" panose="020F0502020204030204" pitchFamily="34" charset="0"/>
              <a:cs typeface="Calibri" panose="020F0502020204030204" pitchFamily="34" charset="0"/>
            </a:endParaRPr>
          </a:p>
        </p:txBody>
      </p:sp>
      <p:sp>
        <p:nvSpPr>
          <p:cNvPr id="218" name="Google Shape;218;p34"/>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600" dirty="0">
                <a:latin typeface="Calibri" panose="020F0502020204030204" pitchFamily="34" charset="0"/>
                <a:cs typeface="Calibri" panose="020F0502020204030204" pitchFamily="34" charset="0"/>
              </a:rPr>
              <a:t>METHODOLOGY</a:t>
            </a:r>
            <a:endParaRPr sz="2600" dirty="0">
              <a:latin typeface="Calibri" panose="020F0502020204030204" pitchFamily="34" charset="0"/>
              <a:cs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835650" y="1376125"/>
            <a:ext cx="7472700" cy="2962200"/>
          </a:xfrm>
          <a:prstGeom prst="rect">
            <a:avLst/>
          </a:prstGeom>
        </p:spPr>
        <p:txBody>
          <a:bodyPr spcFirstLastPara="1" wrap="square" lIns="91425" tIns="91425" rIns="91425" bIns="91425" anchor="t" anchorCtr="0">
            <a:noAutofit/>
          </a:bodyPr>
          <a:lstStyle/>
          <a:p>
            <a:pPr algn="just" rtl="0" fontAlgn="base">
              <a:spcBef>
                <a:spcPts val="0"/>
              </a:spcBef>
              <a:spcAft>
                <a:spcPts val="0"/>
              </a:spcAft>
              <a:buFont typeface="Arial" panose="020B0604020202020204" pitchFamily="34" charset="0"/>
              <a:buChar char="•"/>
            </a:pPr>
            <a:r>
              <a:rPr lang="en-US" sz="1600" b="0" i="0" u="none" strike="noStrike" dirty="0">
                <a:solidFill>
                  <a:srgbClr val="134D57"/>
                </a:solidFill>
                <a:effectLst/>
                <a:latin typeface="Calibri" panose="020F0502020204030204" pitchFamily="34" charset="0"/>
                <a:cs typeface="Calibri" panose="020F0502020204030204" pitchFamily="34" charset="0"/>
              </a:rPr>
              <a:t>Our approach integrates data collection, preprocessing, model selection, training, and evaluation for sarcasm detection in news headlines.</a:t>
            </a:r>
          </a:p>
          <a:p>
            <a:pPr algn="just" rtl="0" fontAlgn="base">
              <a:spcBef>
                <a:spcPts val="0"/>
              </a:spcBef>
              <a:spcAft>
                <a:spcPts val="0"/>
              </a:spcAft>
              <a:buFont typeface="Arial" panose="020B0604020202020204" pitchFamily="34" charset="0"/>
              <a:buChar char="•"/>
            </a:pPr>
            <a:r>
              <a:rPr lang="en-US" sz="1600" b="0" i="0" u="none" strike="noStrike" dirty="0">
                <a:solidFill>
                  <a:srgbClr val="134D57"/>
                </a:solidFill>
                <a:effectLst/>
                <a:latin typeface="Calibri" panose="020F0502020204030204" pitchFamily="34" charset="0"/>
                <a:cs typeface="Calibri" panose="020F0502020204030204" pitchFamily="34" charset="0"/>
              </a:rPr>
              <a:t>We utilize curated datasets from </a:t>
            </a:r>
            <a:r>
              <a:rPr lang="en-US" sz="1600" b="0" i="0" u="none" strike="noStrike" dirty="0" err="1">
                <a:solidFill>
                  <a:srgbClr val="134D57"/>
                </a:solidFill>
                <a:effectLst/>
                <a:latin typeface="Calibri" panose="020F0502020204030204" pitchFamily="34" charset="0"/>
                <a:cs typeface="Calibri" panose="020F0502020204030204" pitchFamily="34" charset="0"/>
              </a:rPr>
              <a:t>TheOnion</a:t>
            </a:r>
            <a:r>
              <a:rPr lang="en-US" sz="1600" b="0" i="0" u="none" strike="noStrike" dirty="0">
                <a:solidFill>
                  <a:srgbClr val="134D57"/>
                </a:solidFill>
                <a:effectLst/>
                <a:latin typeface="Calibri" panose="020F0502020204030204" pitchFamily="34" charset="0"/>
                <a:cs typeface="Calibri" panose="020F0502020204030204" pitchFamily="34" charset="0"/>
              </a:rPr>
              <a:t> and HuffPost known for professional and sarcastic headlines.</a:t>
            </a:r>
          </a:p>
          <a:p>
            <a:pPr algn="just" rtl="0" fontAlgn="base">
              <a:spcBef>
                <a:spcPts val="0"/>
              </a:spcBef>
              <a:spcAft>
                <a:spcPts val="0"/>
              </a:spcAft>
              <a:buFont typeface="Arial" panose="020B0604020202020204" pitchFamily="34" charset="0"/>
              <a:buChar char="•"/>
            </a:pPr>
            <a:r>
              <a:rPr lang="en-US" sz="1600" b="0" i="0" u="none" strike="noStrike" dirty="0">
                <a:solidFill>
                  <a:srgbClr val="134D57"/>
                </a:solidFill>
                <a:effectLst/>
                <a:latin typeface="Calibri" panose="020F0502020204030204" pitchFamily="34" charset="0"/>
                <a:cs typeface="Calibri" panose="020F0502020204030204" pitchFamily="34" charset="0"/>
              </a:rPr>
              <a:t>After data preprocessing, we employ Word2Vec and </a:t>
            </a:r>
            <a:r>
              <a:rPr lang="en-US" sz="1600" b="0" i="0" u="none" strike="noStrike" dirty="0" err="1">
                <a:solidFill>
                  <a:srgbClr val="134D57"/>
                </a:solidFill>
                <a:effectLst/>
                <a:latin typeface="Calibri" panose="020F0502020204030204" pitchFamily="34" charset="0"/>
                <a:cs typeface="Calibri" panose="020F0502020204030204" pitchFamily="34" charset="0"/>
              </a:rPr>
              <a:t>GloVe</a:t>
            </a:r>
            <a:r>
              <a:rPr lang="en-US" sz="1600" b="0" i="0" u="none" strike="noStrike" dirty="0">
                <a:solidFill>
                  <a:srgbClr val="134D57"/>
                </a:solidFill>
                <a:effectLst/>
                <a:latin typeface="Calibri" panose="020F0502020204030204" pitchFamily="34" charset="0"/>
                <a:cs typeface="Calibri" panose="020F0502020204030204" pitchFamily="34" charset="0"/>
              </a:rPr>
              <a:t> word embedding models for vector representation.</a:t>
            </a:r>
          </a:p>
          <a:p>
            <a:pPr algn="just" rtl="0" fontAlgn="base">
              <a:spcBef>
                <a:spcPts val="0"/>
              </a:spcBef>
              <a:spcAft>
                <a:spcPts val="0"/>
              </a:spcAft>
              <a:buFont typeface="Arial" panose="020B0604020202020204" pitchFamily="34" charset="0"/>
              <a:buChar char="•"/>
            </a:pPr>
            <a:r>
              <a:rPr lang="en-US" sz="1600" b="0" i="0" u="none" strike="noStrike" dirty="0">
                <a:solidFill>
                  <a:srgbClr val="134D57"/>
                </a:solidFill>
                <a:effectLst/>
                <a:latin typeface="Calibri" panose="020F0502020204030204" pitchFamily="34" charset="0"/>
                <a:cs typeface="Calibri" panose="020F0502020204030204" pitchFamily="34" charset="0"/>
              </a:rPr>
              <a:t>Model selection is followed by training and performance assessment using standard metrics.</a:t>
            </a:r>
          </a:p>
          <a:p>
            <a:pPr algn="just" rtl="0" fontAlgn="base">
              <a:spcBef>
                <a:spcPts val="0"/>
              </a:spcBef>
              <a:spcAft>
                <a:spcPts val="1200"/>
              </a:spcAft>
              <a:buFont typeface="Arial" panose="020B0604020202020204" pitchFamily="34" charset="0"/>
              <a:buChar char="•"/>
            </a:pPr>
            <a:r>
              <a:rPr lang="en-US" sz="1600" b="0" i="0" u="none" strike="noStrike" dirty="0">
                <a:solidFill>
                  <a:srgbClr val="134D57"/>
                </a:solidFill>
                <a:effectLst/>
                <a:latin typeface="Calibri" panose="020F0502020204030204" pitchFamily="34" charset="0"/>
                <a:cs typeface="Calibri" panose="020F0502020204030204" pitchFamily="34" charset="0"/>
              </a:rPr>
              <a:t>Key variables influencing accuracy are identified through evaluation.</a:t>
            </a:r>
          </a:p>
          <a:p>
            <a:pPr algn="just" rtl="0" fontAlgn="base">
              <a:spcBef>
                <a:spcPts val="0"/>
              </a:spcBef>
              <a:spcAft>
                <a:spcPts val="0"/>
              </a:spcAft>
              <a:buFont typeface="Arial" panose="020B0604020202020204" pitchFamily="34" charset="0"/>
              <a:buChar char="•"/>
            </a:pPr>
            <a:r>
              <a:rPr lang="en-US" sz="1600" b="0" i="0" u="none" strike="noStrike" dirty="0">
                <a:solidFill>
                  <a:srgbClr val="134D57"/>
                </a:solidFill>
                <a:effectLst/>
                <a:latin typeface="Calibri" panose="020F0502020204030204" pitchFamily="34" charset="0"/>
                <a:cs typeface="Calibri" panose="020F0502020204030204" pitchFamily="34" charset="0"/>
              </a:rPr>
              <a:t>Comprehensive documentation summarizes findings and suggests further research in sarcasm detection</a:t>
            </a:r>
          </a:p>
          <a:p>
            <a:pPr marL="457200" lvl="0" indent="0" algn="just" rtl="0">
              <a:lnSpc>
                <a:spcPct val="110000"/>
              </a:lnSpc>
              <a:spcBef>
                <a:spcPts val="1200"/>
              </a:spcBef>
              <a:spcAft>
                <a:spcPts val="0"/>
              </a:spcAft>
              <a:buNone/>
            </a:pPr>
            <a:endParaRPr sz="1400" dirty="0">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1200"/>
              </a:spcAft>
              <a:buNone/>
            </a:pPr>
            <a:endParaRPr dirty="0"/>
          </a:p>
        </p:txBody>
      </p:sp>
      <p:sp>
        <p:nvSpPr>
          <p:cNvPr id="205" name="Google Shape;205;p32"/>
          <p:cNvSpPr txBox="1">
            <a:spLocks noGrp="1"/>
          </p:cNvSpPr>
          <p:nvPr>
            <p:ph type="title"/>
          </p:nvPr>
        </p:nvSpPr>
        <p:spPr>
          <a:xfrm>
            <a:off x="2436750" y="649225"/>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r>
              <a:rPr lang="en" sz="2600" dirty="0">
                <a:latin typeface="Calibri" panose="020F0502020204030204" pitchFamily="34" charset="0"/>
                <a:cs typeface="Calibri" panose="020F0502020204030204" pitchFamily="34" charset="0"/>
              </a:rPr>
              <a:t>APPROACH</a:t>
            </a:r>
            <a:endParaRPr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18943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777375" y="1653500"/>
            <a:ext cx="7472700" cy="2962200"/>
          </a:xfrm>
          <a:prstGeom prst="rect">
            <a:avLst/>
          </a:prstGeom>
        </p:spPr>
        <p:txBody>
          <a:bodyPr spcFirstLastPara="1" wrap="square" lIns="91425" tIns="91425" rIns="91425" bIns="91425" anchor="t" anchorCtr="0">
            <a:noAutofit/>
          </a:bodyPr>
          <a:lstStyle/>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1200"/>
              </a:spcAft>
              <a:buNone/>
            </a:pPr>
            <a:endParaRPr dirty="0"/>
          </a:p>
        </p:txBody>
      </p:sp>
      <p:sp>
        <p:nvSpPr>
          <p:cNvPr id="205" name="Google Shape;205;p32"/>
          <p:cNvSpPr txBox="1">
            <a:spLocks noGrp="1"/>
          </p:cNvSpPr>
          <p:nvPr>
            <p:ph type="title"/>
          </p:nvPr>
        </p:nvSpPr>
        <p:spPr>
          <a:xfrm>
            <a:off x="1500808" y="323442"/>
            <a:ext cx="5744818"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                </a:t>
            </a:r>
            <a:r>
              <a:rPr lang="en" sz="2600" dirty="0">
                <a:latin typeface="Calibri" panose="020F0502020204030204" pitchFamily="34" charset="0"/>
                <a:cs typeface="Calibri" panose="020F0502020204030204" pitchFamily="34" charset="0"/>
              </a:rPr>
              <a:t>DATA PRE-PROCESSING</a:t>
            </a:r>
            <a:endParaRPr sz="26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D17ECEE0-C091-3637-72C6-4F11A96406E8}"/>
              </a:ext>
            </a:extLst>
          </p:cNvPr>
          <p:cNvPicPr>
            <a:picLocks noChangeAspect="1"/>
          </p:cNvPicPr>
          <p:nvPr/>
        </p:nvPicPr>
        <p:blipFill>
          <a:blip r:embed="rId3"/>
          <a:stretch>
            <a:fillRect/>
          </a:stretch>
        </p:blipFill>
        <p:spPr>
          <a:xfrm>
            <a:off x="1084725" y="3336267"/>
            <a:ext cx="6858000" cy="1435735"/>
          </a:xfrm>
          <a:prstGeom prst="rect">
            <a:avLst/>
          </a:prstGeom>
        </p:spPr>
      </p:pic>
      <p:sp>
        <p:nvSpPr>
          <p:cNvPr id="5" name="TextBox 4">
            <a:extLst>
              <a:ext uri="{FF2B5EF4-FFF2-40B4-BE49-F238E27FC236}">
                <a16:creationId xmlns:a16="http://schemas.microsoft.com/office/drawing/2014/main" id="{B5D74C32-A5C0-39ED-14B8-DFB3EE9A2AF6}"/>
              </a:ext>
            </a:extLst>
          </p:cNvPr>
          <p:cNvSpPr txBox="1"/>
          <p:nvPr/>
        </p:nvSpPr>
        <p:spPr>
          <a:xfrm>
            <a:off x="512164" y="927209"/>
            <a:ext cx="6858000" cy="2523768"/>
          </a:xfrm>
          <a:prstGeom prst="rect">
            <a:avLst/>
          </a:prstGeom>
          <a:noFill/>
        </p:spPr>
        <p:txBody>
          <a:bodyPr wrap="square">
            <a:spAutoFit/>
          </a:bodyPr>
          <a:lstStyle/>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Convert to Lowercase</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Remove Punctuation</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Remove Numbers</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Strip HTML Tags</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Remove Content in Square Brackets</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Remove URLs</a:t>
            </a: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Remove </a:t>
            </a:r>
            <a:r>
              <a:rPr lang="en-US" sz="1600" b="0" i="0" dirty="0" err="1">
                <a:solidFill>
                  <a:schemeClr val="bg2"/>
                </a:solidFill>
                <a:effectLst/>
                <a:highlight>
                  <a:srgbClr val="FFFFFF"/>
                </a:highlight>
                <a:latin typeface="Calibri" panose="020F0502020204030204" pitchFamily="34" charset="0"/>
                <a:cs typeface="Calibri" panose="020F0502020204030204" pitchFamily="34" charset="0"/>
              </a:rPr>
              <a:t>Stopwords</a:t>
            </a:r>
            <a:endParaRPr lang="en-US" sz="1600" b="0" i="0" dirty="0">
              <a:solidFill>
                <a:schemeClr val="bg2"/>
              </a:solidFill>
              <a:effectLst/>
              <a:highlight>
                <a:srgbClr val="FFFFFF"/>
              </a:highlight>
              <a:latin typeface="Calibri" panose="020F0502020204030204" pitchFamily="34" charset="0"/>
              <a:cs typeface="Calibri" panose="020F0502020204030204" pitchFamily="34" charset="0"/>
            </a:endParaRPr>
          </a:p>
          <a:p>
            <a:pPr algn="l">
              <a:buFont typeface="Arial" panose="020B0604020202020204" pitchFamily="34" charset="0"/>
              <a:buChar char="•"/>
            </a:pP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Lemmatization</a:t>
            </a:r>
          </a:p>
          <a:p>
            <a:pPr>
              <a:buFont typeface="Arial" panose="020B0604020202020204" pitchFamily="34" charset="0"/>
              <a:buChar char="•"/>
            </a:pPr>
            <a:r>
              <a:rPr lang="en-US" sz="1600" kern="100" dirty="0">
                <a:solidFill>
                  <a:schemeClr val="bg2"/>
                </a:solidFill>
                <a:effectLst/>
                <a:latin typeface="Calibri" panose="020F0502020204030204" pitchFamily="34" charset="0"/>
                <a:ea typeface="Aptos" panose="020B0004020202020204" pitchFamily="34" charset="0"/>
                <a:cs typeface="Calibri" panose="020F0502020204030204" pitchFamily="34" charset="0"/>
              </a:rPr>
              <a:t>   Our final processed sample data:</a:t>
            </a:r>
          </a:p>
          <a:p>
            <a:pPr algn="l">
              <a:buFont typeface="Arial" panose="020B0604020202020204" pitchFamily="34" charset="0"/>
              <a:buChar char="•"/>
            </a:pP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65056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777375" y="1653500"/>
            <a:ext cx="7472700" cy="2962200"/>
          </a:xfrm>
          <a:prstGeom prst="rect">
            <a:avLst/>
          </a:prstGeom>
        </p:spPr>
        <p:txBody>
          <a:bodyPr spcFirstLastPara="1" wrap="square" lIns="91425" tIns="91425" rIns="91425" bIns="91425" anchor="t" anchorCtr="0">
            <a:noAutofit/>
          </a:bodyPr>
          <a:lstStyle/>
          <a:p>
            <a:pPr marL="457200" lvl="0" indent="0" algn="l" rtl="0">
              <a:lnSpc>
                <a:spcPct val="110000"/>
              </a:lnSpc>
              <a:spcBef>
                <a:spcPts val="1200"/>
              </a:spcBef>
              <a:spcAft>
                <a:spcPts val="0"/>
              </a:spcAft>
              <a:buNone/>
            </a:pPr>
            <a:endParaRPr dirty="0"/>
          </a:p>
          <a:p>
            <a:pPr marL="457200" lvl="0" indent="0" algn="l" rtl="0">
              <a:lnSpc>
                <a:spcPct val="110000"/>
              </a:lnSpc>
              <a:spcBef>
                <a:spcPts val="1200"/>
              </a:spcBef>
              <a:spcAft>
                <a:spcPts val="1200"/>
              </a:spcAft>
              <a:buNone/>
            </a:pPr>
            <a:endParaRPr dirty="0"/>
          </a:p>
        </p:txBody>
      </p:sp>
      <p:sp>
        <p:nvSpPr>
          <p:cNvPr id="5" name="TextBox 4">
            <a:extLst>
              <a:ext uri="{FF2B5EF4-FFF2-40B4-BE49-F238E27FC236}">
                <a16:creationId xmlns:a16="http://schemas.microsoft.com/office/drawing/2014/main" id="{B5D74C32-A5C0-39ED-14B8-DFB3EE9A2AF6}"/>
              </a:ext>
            </a:extLst>
          </p:cNvPr>
          <p:cNvSpPr txBox="1"/>
          <p:nvPr/>
        </p:nvSpPr>
        <p:spPr>
          <a:xfrm>
            <a:off x="0" y="1500188"/>
            <a:ext cx="4225977" cy="1292662"/>
          </a:xfrm>
          <a:prstGeom prst="rect">
            <a:avLst/>
          </a:prstGeom>
          <a:noFill/>
        </p:spPr>
        <p:txBody>
          <a:bodyPr wrap="square">
            <a:spAutoFit/>
          </a:bodyPr>
          <a:lstStyle/>
          <a:p>
            <a:pPr algn="l"/>
            <a:endParaRPr lang="en-US" sz="1600" b="0" i="0" dirty="0">
              <a:solidFill>
                <a:schemeClr val="bg2"/>
              </a:solidFill>
              <a:effectLst/>
              <a:highlight>
                <a:srgbClr val="FFFFFF"/>
              </a:highlight>
              <a:latin typeface="Calibri" panose="020F0502020204030204" pitchFamily="34" charset="0"/>
              <a:cs typeface="Calibri" panose="020F0502020204030204" pitchFamily="34" charset="0"/>
            </a:endParaRPr>
          </a:p>
          <a:p>
            <a:pPr algn="l">
              <a:buFont typeface="Arial" panose="020B0604020202020204" pitchFamily="34" charset="0"/>
              <a:buChar char="•"/>
            </a:pPr>
            <a:r>
              <a:rPr lang="en-US" sz="1600" kern="100" dirty="0">
                <a:solidFill>
                  <a:schemeClr val="bg2"/>
                </a:solidFill>
                <a:effectLst/>
                <a:latin typeface="Calibri" panose="020F0502020204030204" pitchFamily="34" charset="0"/>
                <a:ea typeface="Aptos" panose="020B0004020202020204" pitchFamily="34" charset="0"/>
                <a:cs typeface="Calibri" panose="020F0502020204030204" pitchFamily="34" charset="0"/>
              </a:rPr>
              <a:t>We can see that the dataset is balanced having almost equal representation of each class in the dataset.</a:t>
            </a:r>
          </a:p>
          <a:p>
            <a:pPr algn="l">
              <a:buFont typeface="Arial" panose="020B0604020202020204" pitchFamily="34" charset="0"/>
              <a:buChar char="•"/>
            </a:pP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48815B38-A991-5613-4E29-0B03D6EE76D8}"/>
              </a:ext>
            </a:extLst>
          </p:cNvPr>
          <p:cNvPicPr>
            <a:picLocks noChangeAspect="1"/>
          </p:cNvPicPr>
          <p:nvPr/>
        </p:nvPicPr>
        <p:blipFill>
          <a:blip r:embed="rId3"/>
          <a:stretch>
            <a:fillRect/>
          </a:stretch>
        </p:blipFill>
        <p:spPr>
          <a:xfrm>
            <a:off x="4225977" y="1050342"/>
            <a:ext cx="4724400" cy="3619500"/>
          </a:xfrm>
          <a:prstGeom prst="rect">
            <a:avLst/>
          </a:prstGeom>
        </p:spPr>
      </p:pic>
      <p:sp>
        <p:nvSpPr>
          <p:cNvPr id="4" name="TextBox 3">
            <a:extLst>
              <a:ext uri="{FF2B5EF4-FFF2-40B4-BE49-F238E27FC236}">
                <a16:creationId xmlns:a16="http://schemas.microsoft.com/office/drawing/2014/main" id="{779AA9F3-DAB0-9163-49D5-26D69ABE2694}"/>
              </a:ext>
            </a:extLst>
          </p:cNvPr>
          <p:cNvSpPr txBox="1"/>
          <p:nvPr/>
        </p:nvSpPr>
        <p:spPr>
          <a:xfrm>
            <a:off x="2678906" y="527800"/>
            <a:ext cx="4572000" cy="492443"/>
          </a:xfrm>
          <a:prstGeom prst="rect">
            <a:avLst/>
          </a:prstGeom>
          <a:noFill/>
        </p:spPr>
        <p:txBody>
          <a:bodyPr wrap="square">
            <a:spAutoFit/>
          </a:bodyPr>
          <a:lstStyle/>
          <a:p>
            <a:r>
              <a:rPr lang="en" sz="2600" dirty="0">
                <a:solidFill>
                  <a:schemeClr val="bg2"/>
                </a:solidFill>
                <a:latin typeface="Calibri" panose="020F0502020204030204" pitchFamily="34" charset="0"/>
                <a:cs typeface="Calibri" panose="020F0502020204030204" pitchFamily="34" charset="0"/>
              </a:rPr>
              <a:t>LABEL DISTRIBUTION</a:t>
            </a:r>
            <a:endParaRPr lang="en-IN" sz="2600" dirty="0">
              <a:solidFill>
                <a:schemeClr val="bg2"/>
              </a:solidFill>
            </a:endParaRPr>
          </a:p>
        </p:txBody>
      </p:sp>
    </p:spTree>
    <p:extLst>
      <p:ext uri="{BB962C8B-B14F-4D97-AF65-F5344CB8AC3E}">
        <p14:creationId xmlns:p14="http://schemas.microsoft.com/office/powerpoint/2010/main" val="13837510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417443" y="0"/>
            <a:ext cx="8398566" cy="5068335"/>
          </a:xfrm>
          <a:prstGeom prst="rect">
            <a:avLst/>
          </a:prstGeom>
        </p:spPr>
        <p:txBody>
          <a:bodyPr spcFirstLastPara="1" wrap="square" lIns="91425" tIns="91425" rIns="91425" bIns="91425" anchor="t" anchorCtr="0">
            <a:noAutofit/>
          </a:bodyPr>
          <a:lstStyle/>
          <a:p>
            <a:pPr rtl="0">
              <a:spcBef>
                <a:spcPts val="0"/>
              </a:spcBef>
              <a:spcAft>
                <a:spcPts val="0"/>
              </a:spcAft>
            </a:pPr>
            <a:endParaRPr lang="en-US" sz="1600" b="1" i="0" u="none" strike="noStrike" dirty="0">
              <a:solidFill>
                <a:srgbClr val="134D57"/>
              </a:solidFill>
              <a:effectLst/>
              <a:latin typeface="Space Grotesk" pitchFamily="2" charset="77"/>
            </a:endParaRPr>
          </a:p>
          <a:p>
            <a:pPr rtl="0">
              <a:spcBef>
                <a:spcPts val="0"/>
              </a:spcBef>
              <a:spcAft>
                <a:spcPts val="0"/>
              </a:spcAft>
            </a:pPr>
            <a:r>
              <a:rPr lang="en-US" sz="1600" b="1" i="0" u="none" strike="noStrike" dirty="0">
                <a:solidFill>
                  <a:srgbClr val="134D57"/>
                </a:solidFill>
                <a:effectLst/>
                <a:latin typeface="Calibri" panose="020F0502020204030204" pitchFamily="34" charset="0"/>
                <a:cs typeface="Calibri" panose="020F0502020204030204" pitchFamily="34" charset="0"/>
              </a:rPr>
              <a:t>Headline Length Distribution</a:t>
            </a:r>
          </a:p>
          <a:p>
            <a:pPr marL="114300" indent="0" algn="just" fontAlgn="base"/>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Understanding headline length distribution is crucial in NLP, especially for sarcasm detection. We analyze headline lengths, focusing on outliers to ensure concise inputs for models. </a:t>
            </a:r>
          </a:p>
          <a:p>
            <a:pPr marL="114300" indent="0" algn="just" fontAlgn="base"/>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Using </a:t>
            </a:r>
            <a:r>
              <a:rPr lang="en-US" sz="1600" b="0" i="0" dirty="0" err="1">
                <a:solidFill>
                  <a:schemeClr val="bg2"/>
                </a:solidFill>
                <a:effectLst/>
                <a:highlight>
                  <a:srgbClr val="FFFFFF"/>
                </a:highlight>
                <a:latin typeface="Calibri" panose="020F0502020204030204" pitchFamily="34" charset="0"/>
                <a:cs typeface="Calibri" panose="020F0502020204030204" pitchFamily="34" charset="0"/>
              </a:rPr>
              <a:t>Plotly</a:t>
            </a:r>
            <a:r>
              <a:rPr lang="en-US" sz="1600" b="0" i="0" dirty="0">
                <a:solidFill>
                  <a:schemeClr val="bg2"/>
                </a:solidFill>
                <a:effectLst/>
                <a:highlight>
                  <a:srgbClr val="FFFFFF"/>
                </a:highlight>
                <a:latin typeface="Calibri" panose="020F0502020204030204" pitchFamily="34" charset="0"/>
                <a:cs typeface="Calibri" panose="020F0502020204030204" pitchFamily="34" charset="0"/>
              </a:rPr>
              <a:t> Express, we visualize headline length distribution, aiming to identify variations in structure. Ideal headlines for NLP tasks range between 20 to 30 words.</a:t>
            </a:r>
          </a:p>
          <a:p>
            <a:pPr marL="114300" indent="0" algn="just" fontAlgn="base"/>
            <a:endParaRPr lang="en-US" sz="1400" b="0" i="0" dirty="0">
              <a:solidFill>
                <a:schemeClr val="bg2"/>
              </a:solidFill>
              <a:effectLst/>
              <a:highlight>
                <a:srgbClr val="FFFFFF"/>
              </a:highligh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Calibri" panose="020F0502020204030204" pitchFamily="34" charset="0"/>
              <a:cs typeface="Calibri" panose="020F0502020204030204" pitchFamily="34" charset="0"/>
            </a:endParaRPr>
          </a:p>
          <a:p>
            <a:pPr rtl="0">
              <a:spcBef>
                <a:spcPts val="0"/>
              </a:spcBef>
              <a:spcAft>
                <a:spcPts val="0"/>
              </a:spcAft>
            </a:pPr>
            <a:endParaRPr lang="en-US" sz="1600" b="1" i="0" u="none" strike="noStrike" dirty="0">
              <a:solidFill>
                <a:srgbClr val="134D57"/>
              </a:solidFill>
              <a:effectLst/>
              <a:latin typeface="Calibri" panose="020F0502020204030204" pitchFamily="34" charset="0"/>
              <a:cs typeface="Calibri" panose="020F0502020204030204" pitchFamily="34" charset="0"/>
            </a:endParaRPr>
          </a:p>
          <a:p>
            <a:pPr algn="just" rtl="0">
              <a:spcBef>
                <a:spcPts val="0"/>
              </a:spcBef>
              <a:spcAft>
                <a:spcPts val="0"/>
              </a:spcAft>
            </a:pPr>
            <a:r>
              <a:rPr lang="en-US" b="0" i="0" dirty="0">
                <a:solidFill>
                  <a:schemeClr val="bg2"/>
                </a:solidFill>
                <a:effectLst/>
                <a:highlight>
                  <a:srgbClr val="FFFFFF"/>
                </a:highlight>
                <a:latin typeface="Calibri" panose="020F0502020204030204" pitchFamily="34" charset="0"/>
                <a:cs typeface="Calibri" panose="020F0502020204030204" pitchFamily="34" charset="0"/>
              </a:rPr>
              <a:t> </a:t>
            </a:r>
            <a:br>
              <a:rPr lang="en-US" dirty="0">
                <a:latin typeface="Calibri" panose="020F0502020204030204" pitchFamily="34" charset="0"/>
                <a:cs typeface="Calibri" panose="020F0502020204030204" pitchFamily="34" charset="0"/>
              </a:rPr>
            </a:br>
            <a:endParaRPr lang="en-US" b="0" i="0" dirty="0">
              <a:solidFill>
                <a:schemeClr val="bg2"/>
              </a:solidFill>
              <a:effectLst/>
              <a:highlight>
                <a:srgbClr val="FFFFFF"/>
              </a:highlight>
              <a:latin typeface="Calibri" panose="020F0502020204030204" pitchFamily="34" charset="0"/>
              <a:cs typeface="Calibri" panose="020F0502020204030204" pitchFamily="34" charset="0"/>
            </a:endParaRPr>
          </a:p>
          <a:p>
            <a:pPr marL="457200" lvl="0" indent="0" algn="l" rtl="0">
              <a:lnSpc>
                <a:spcPct val="110000"/>
              </a:lnSpc>
              <a:spcBef>
                <a:spcPts val="1200"/>
              </a:spcBef>
              <a:spcAft>
                <a:spcPts val="1200"/>
              </a:spcAft>
              <a:buNone/>
            </a:pPr>
            <a:endParaRPr dirty="0"/>
          </a:p>
        </p:txBody>
      </p:sp>
      <p:pic>
        <p:nvPicPr>
          <p:cNvPr id="5" name="Picture 4">
            <a:extLst>
              <a:ext uri="{FF2B5EF4-FFF2-40B4-BE49-F238E27FC236}">
                <a16:creationId xmlns:a16="http://schemas.microsoft.com/office/drawing/2014/main" id="{DE18DDBA-6275-C51D-8B37-D07DB1B89662}"/>
              </a:ext>
            </a:extLst>
          </p:cNvPr>
          <p:cNvPicPr>
            <a:picLocks noChangeAspect="1"/>
          </p:cNvPicPr>
          <p:nvPr/>
        </p:nvPicPr>
        <p:blipFill>
          <a:blip r:embed="rId3"/>
          <a:stretch>
            <a:fillRect/>
          </a:stretch>
        </p:blipFill>
        <p:spPr>
          <a:xfrm>
            <a:off x="1143000" y="1923332"/>
            <a:ext cx="6858000" cy="3034665"/>
          </a:xfrm>
          <a:prstGeom prst="rect">
            <a:avLst/>
          </a:prstGeom>
        </p:spPr>
      </p:pic>
    </p:spTree>
    <p:extLst>
      <p:ext uri="{BB962C8B-B14F-4D97-AF65-F5344CB8AC3E}">
        <p14:creationId xmlns:p14="http://schemas.microsoft.com/office/powerpoint/2010/main" val="484253012"/>
      </p:ext>
    </p:extLst>
  </p:cSld>
  <p:clrMapOvr>
    <a:masterClrMapping/>
  </p:clrMapOvr>
</p:sld>
</file>

<file path=ppt/theme/theme1.xml><?xml version="1.0" encoding="utf-8"?>
<a:theme xmlns:a="http://schemas.openxmlformats.org/drawingml/2006/main" name="SlidesAI Regular - v1">
  <a:themeElements>
    <a:clrScheme name="Simple Light">
      <a:dk1>
        <a:srgbClr val="0F2B36"/>
      </a:dk1>
      <a:lt1>
        <a:srgbClr val="FFFFFF"/>
      </a:lt1>
      <a:dk2>
        <a:srgbClr val="134D57"/>
      </a:dk2>
      <a:lt2>
        <a:srgbClr val="EFEFEF"/>
      </a:lt2>
      <a:accent1>
        <a:srgbClr val="F9744D"/>
      </a:accent1>
      <a:accent2>
        <a:srgbClr val="E1F0C4"/>
      </a:accent2>
      <a:accent3>
        <a:srgbClr val="6BAB90"/>
      </a:accent3>
      <a:accent4>
        <a:srgbClr val="A4CCBB"/>
      </a:accent4>
      <a:accent5>
        <a:srgbClr val="3EABCA"/>
      </a:accent5>
      <a:accent6>
        <a:srgbClr val="C3455B"/>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889</TotalTime>
  <Words>1213</Words>
  <Application>Microsoft Office PowerPoint</Application>
  <PresentationFormat>On-screen Show (16:9)</PresentationFormat>
  <Paragraphs>229</Paragraphs>
  <Slides>25</Slides>
  <Notes>25</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25</vt:i4>
      </vt:variant>
    </vt:vector>
  </HeadingPairs>
  <TitlesOfParts>
    <vt:vector size="37" baseType="lpstr">
      <vt:lpstr>Courier New</vt:lpstr>
      <vt:lpstr>Inter Medium</vt:lpstr>
      <vt:lpstr>Poppins</vt:lpstr>
      <vt:lpstr>Arial</vt:lpstr>
      <vt:lpstr>Lato Light</vt:lpstr>
      <vt:lpstr>Open Sans Medium</vt:lpstr>
      <vt:lpstr>Symbol</vt:lpstr>
      <vt:lpstr>Söhne</vt:lpstr>
      <vt:lpstr>Space Grotesk</vt:lpstr>
      <vt:lpstr>Calibri</vt:lpstr>
      <vt:lpstr>Montserrat</vt:lpstr>
      <vt:lpstr>SlidesAI Regular - v1</vt:lpstr>
      <vt:lpstr>PowerPoint Presentation</vt:lpstr>
      <vt:lpstr>INTRODUCTION</vt:lpstr>
      <vt:lpstr>OBJECTIVE</vt:lpstr>
      <vt:lpstr>DATASET </vt:lpstr>
      <vt:lpstr>METHODOLOGY</vt:lpstr>
      <vt:lpstr>                APPROACH</vt:lpstr>
      <vt:lpstr>                DATA PRE-PROCESSING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Analysis of Bidirectional LSTM, GRU model with accuracy and loss :   The training accuracy of the model is exceptionally high at 99.42%, indicating that it performs very well on the training data. However, when evaluated on the testing data, the accuracy drops to 78.87%.   This significant drop suggests that the model may be overfitting to the training data, meaning it is learning to memorize the training examples rather than generalize well to unseen data.   One possible reason for this overfitting could be the high complexity of the model architecture, which may lead to excessive parameter tuning and capturing of noise in the training data. </vt:lpstr>
      <vt:lpstr>Analysis of LSTM model with accuracy and loss  The simpler model with fewer layers is not overfitting as much as the more complex model. However, its performance is poor compared to the complex model. Specifically, the accuracy of the simpler model on the training data is 64.45%, while on the testing data, it is 59.80%. </vt:lpstr>
      <vt:lpstr>PowerPoint Presentation</vt:lpstr>
      <vt:lpstr>Analysis of Word2Vec model with accuracy and loss  </vt:lpstr>
      <vt:lpstr>PowerPoint Presentation</vt:lpstr>
      <vt:lpstr>Analysis of Glove model with accuracy and loss  </vt:lpstr>
      <vt:lpstr>             Example tested on our model</vt:lpstr>
      <vt:lpstr>                     Model Comparision</vt:lpstr>
      <vt:lpstr>                       Model Comparision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PAKA</dc:creator>
  <cp:lastModifiedBy>vishay paka</cp:lastModifiedBy>
  <cp:revision>5</cp:revision>
  <cp:lastPrinted>2024-04-15T20:47:46Z</cp:lastPrinted>
  <dcterms:modified xsi:type="dcterms:W3CDTF">2024-04-17T22:13:30Z</dcterms:modified>
</cp:coreProperties>
</file>